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Noto Serif Bold" charset="1" panose="02020800060500020200"/>
      <p:regular r:id="rId17"/>
    </p:embeddedFont>
    <p:embeddedFont>
      <p:font typeface="Arimo" charset="1" panose="020B0604020202020204"/>
      <p:regular r:id="rId18"/>
    </p:embeddedFont>
    <p:embeddedFont>
      <p:font typeface="Noto Serif" charset="1" panose="02020600060500020200"/>
      <p:regular r:id="rId19"/>
    </p:embeddedFont>
    <p:embeddedFont>
      <p:font typeface="Arimo Bold" charset="1" panose="020B0704020202020204"/>
      <p:regular r:id="rId24"/>
    </p:embeddedFont>
    <p:embeddedFont>
      <p:font typeface="Arimo Italics" charset="1" panose="020B06040202020902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21" Type="http://schemas.openxmlformats.org/officeDocument/2006/relationships/theme" Target="theme/theme2.xml"/><Relationship Id="rId3" Type="http://schemas.openxmlformats.org/officeDocument/2006/relationships/viewProps" Target="viewProps.xml"/><Relationship Id="rId34" Type="http://schemas.openxmlformats.org/officeDocument/2006/relationships/customXml" Target="../customXml/item2.xml"/><Relationship Id="rId12" Type="http://schemas.openxmlformats.org/officeDocument/2006/relationships/slide" Target="slides/slide7.xml"/><Relationship Id="rId17" Type="http://schemas.openxmlformats.org/officeDocument/2006/relationships/font" Target="fonts/font17.fntdata"/><Relationship Id="rId25" Type="http://schemas.openxmlformats.org/officeDocument/2006/relationships/notesSlide" Target="notesSlides/notesSlide3.xml"/><Relationship Id="rId7" Type="http://schemas.openxmlformats.org/officeDocument/2006/relationships/slide" Target="slides/slide2.xml"/><Relationship Id="rId33" Type="http://schemas.openxmlformats.org/officeDocument/2006/relationships/customXml" Target="../customXml/item1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9" Type="http://schemas.openxmlformats.org/officeDocument/2006/relationships/notesSlide" Target="notesSlides/notesSlide6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24" Type="http://schemas.openxmlformats.org/officeDocument/2006/relationships/font" Target="fonts/font24.fntdata"/><Relationship Id="rId32" Type="http://schemas.openxmlformats.org/officeDocument/2006/relationships/notesSlide" Target="notesSlides/notesSlide9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notesSlide" Target="notesSlides/notesSlide2.xml"/><Relationship Id="rId28" Type="http://schemas.openxmlformats.org/officeDocument/2006/relationships/notesSlide" Target="notesSlides/notesSlide5.xml"/><Relationship Id="rId5" Type="http://schemas.openxmlformats.org/officeDocument/2006/relationships/tableStyles" Target="tableStyles.xml"/><Relationship Id="rId36" Type="http://schemas.openxmlformats.org/officeDocument/2006/relationships/customXml" Target="../customXml/item4.xml"/><Relationship Id="rId10" Type="http://schemas.openxmlformats.org/officeDocument/2006/relationships/slide" Target="slides/slide5.xml"/><Relationship Id="rId19" Type="http://schemas.openxmlformats.org/officeDocument/2006/relationships/font" Target="fonts/font19.fntdata"/><Relationship Id="rId31" Type="http://schemas.openxmlformats.org/officeDocument/2006/relationships/notesSlide" Target="notesSlides/notesSlide8.xml"/><Relationship Id="rId14" Type="http://schemas.openxmlformats.org/officeDocument/2006/relationships/slide" Target="slides/slide9.xml"/><Relationship Id="rId22" Type="http://schemas.openxmlformats.org/officeDocument/2006/relationships/notesSlide" Target="notesSlides/notesSlide1.xml"/><Relationship Id="rId27" Type="http://schemas.openxmlformats.org/officeDocument/2006/relationships/notesSlide" Target="notesSlides/notesSlide4.xml"/><Relationship Id="rId30" Type="http://schemas.openxmlformats.org/officeDocument/2006/relationships/notesSlide" Target="notesSlides/notesSlide7.xml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35" Type="http://schemas.openxmlformats.org/officeDocument/2006/relationships/customXml" Target="../customXml/item3.xml"/><Relationship Id="rId8" Type="http://schemas.openxmlformats.org/officeDocument/2006/relationships/slide" Target="slides/slide3.xml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jpeg" Type="http://schemas.openxmlformats.org/officeDocument/2006/relationships/image"/><Relationship Id="rId11" Target="../media/image10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jpeg" Type="http://schemas.openxmlformats.org/officeDocument/2006/relationships/image"/><Relationship Id="rId2" Target="../notesSlides/notesSlide9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jpeg" Type="http://schemas.openxmlformats.org/officeDocument/2006/relationships/image"/><Relationship Id="rId11" Target="../media/image10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12" Target="../media/image7.pn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1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14.png" Type="http://schemas.openxmlformats.org/officeDocument/2006/relationships/image"/><Relationship Id="rId9" Target="../media/image1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16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17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1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1.png" Type="http://schemas.openxmlformats.org/officeDocument/2006/relationships/image"/><Relationship Id="rId13" Target="../media/image22.svg" Type="http://schemas.openxmlformats.org/officeDocument/2006/relationships/image"/><Relationship Id="rId14" Target="../media/image23.png" Type="http://schemas.openxmlformats.org/officeDocument/2006/relationships/image"/><Relationship Id="rId15" Target="../media/image24.svg" Type="http://schemas.openxmlformats.org/officeDocument/2006/relationships/image"/><Relationship Id="rId2" Target="../notesSlides/notesSlide6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jpeg" Type="http://schemas.openxmlformats.org/officeDocument/2006/relationships/image"/><Relationship Id="rId2" Target="../notesSlides/notesSlide8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46749" y="-1546749"/>
            <a:ext cx="4988530" cy="4988530"/>
          </a:xfrm>
          <a:custGeom>
            <a:avLst/>
            <a:gdLst/>
            <a:ahLst/>
            <a:cxnLst/>
            <a:rect r="r" b="b" t="t" l="l"/>
            <a:pathLst>
              <a:path h="4988530" w="4988530">
                <a:moveTo>
                  <a:pt x="0" y="0"/>
                </a:moveTo>
                <a:lnTo>
                  <a:pt x="4988530" y="0"/>
                </a:lnTo>
                <a:lnTo>
                  <a:pt x="4988530" y="4988530"/>
                </a:lnTo>
                <a:lnTo>
                  <a:pt x="0" y="4988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1767625">
            <a:off x="2115699" y="-4005137"/>
            <a:ext cx="21154814" cy="7989586"/>
          </a:xfrm>
          <a:custGeom>
            <a:avLst/>
            <a:gdLst/>
            <a:ahLst/>
            <a:cxnLst/>
            <a:rect r="r" b="b" t="t" l="l"/>
            <a:pathLst>
              <a:path h="7989586" w="21154814">
                <a:moveTo>
                  <a:pt x="21154814" y="7989585"/>
                </a:moveTo>
                <a:lnTo>
                  <a:pt x="0" y="7989585"/>
                </a:lnTo>
                <a:lnTo>
                  <a:pt x="0" y="0"/>
                </a:lnTo>
                <a:lnTo>
                  <a:pt x="21154814" y="0"/>
                </a:lnTo>
                <a:lnTo>
                  <a:pt x="21154814" y="7989585"/>
                </a:lnTo>
                <a:close/>
              </a:path>
            </a:pathLst>
          </a:custGeom>
          <a:blipFill>
            <a:blip r:embed="rId4">
              <a:alphaModFix amt="4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570880">
            <a:off x="-3453339" y="5201183"/>
            <a:ext cx="21484861" cy="8114235"/>
          </a:xfrm>
          <a:custGeom>
            <a:avLst/>
            <a:gdLst/>
            <a:ahLst/>
            <a:cxnLst/>
            <a:rect r="r" b="b" t="t" l="l"/>
            <a:pathLst>
              <a:path h="8114235" w="21484861">
                <a:moveTo>
                  <a:pt x="0" y="0"/>
                </a:moveTo>
                <a:lnTo>
                  <a:pt x="21484861" y="0"/>
                </a:lnTo>
                <a:lnTo>
                  <a:pt x="21484861" y="8114234"/>
                </a:lnTo>
                <a:lnTo>
                  <a:pt x="0" y="8114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1953350">
            <a:off x="5572180" y="-2851265"/>
            <a:ext cx="15099151" cy="5702530"/>
          </a:xfrm>
          <a:custGeom>
            <a:avLst/>
            <a:gdLst/>
            <a:ahLst/>
            <a:cxnLst/>
            <a:rect r="r" b="b" t="t" l="l"/>
            <a:pathLst>
              <a:path h="5702530" w="15099151">
                <a:moveTo>
                  <a:pt x="15099150" y="5702530"/>
                </a:moveTo>
                <a:lnTo>
                  <a:pt x="0" y="5702530"/>
                </a:lnTo>
                <a:lnTo>
                  <a:pt x="0" y="0"/>
                </a:lnTo>
                <a:lnTo>
                  <a:pt x="15099150" y="0"/>
                </a:lnTo>
                <a:lnTo>
                  <a:pt x="15099150" y="570253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1928054">
            <a:off x="14279927" y="-1006575"/>
            <a:ext cx="6724639" cy="1992462"/>
            <a:chOff x="0" y="0"/>
            <a:chExt cx="1708926" cy="50634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08926" cy="506342"/>
            </a:xfrm>
            <a:custGeom>
              <a:avLst/>
              <a:gdLst/>
              <a:ahLst/>
              <a:cxnLst/>
              <a:rect r="r" b="b" t="t" l="l"/>
              <a:pathLst>
                <a:path h="506342" w="1708926">
                  <a:moveTo>
                    <a:pt x="0" y="0"/>
                  </a:moveTo>
                  <a:lnTo>
                    <a:pt x="1708926" y="0"/>
                  </a:lnTo>
                  <a:lnTo>
                    <a:pt x="1708926" y="506342"/>
                  </a:lnTo>
                  <a:lnTo>
                    <a:pt x="0" y="506342"/>
                  </a:lnTo>
                  <a:close/>
                </a:path>
              </a:pathLst>
            </a:custGeom>
            <a:solidFill>
              <a:srgbClr val="17633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08926" cy="5444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79726" y="100896"/>
            <a:ext cx="3490347" cy="2520806"/>
          </a:xfrm>
          <a:custGeom>
            <a:avLst/>
            <a:gdLst/>
            <a:ahLst/>
            <a:cxnLst/>
            <a:rect r="r" b="b" t="t" l="l"/>
            <a:pathLst>
              <a:path h="2520806" w="3490347">
                <a:moveTo>
                  <a:pt x="0" y="0"/>
                </a:moveTo>
                <a:lnTo>
                  <a:pt x="3490346" y="0"/>
                </a:lnTo>
                <a:lnTo>
                  <a:pt x="3490346" y="2520806"/>
                </a:lnTo>
                <a:lnTo>
                  <a:pt x="0" y="25208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184171" y="2381011"/>
            <a:ext cx="2482579" cy="1589167"/>
          </a:xfrm>
          <a:custGeom>
            <a:avLst/>
            <a:gdLst/>
            <a:ahLst/>
            <a:cxnLst/>
            <a:rect r="r" b="b" t="t" l="l"/>
            <a:pathLst>
              <a:path h="1589167" w="2482579">
                <a:moveTo>
                  <a:pt x="0" y="0"/>
                </a:moveTo>
                <a:lnTo>
                  <a:pt x="2482579" y="0"/>
                </a:lnTo>
                <a:lnTo>
                  <a:pt x="2482579" y="1589167"/>
                </a:lnTo>
                <a:lnTo>
                  <a:pt x="0" y="15891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184171" y="4332128"/>
            <a:ext cx="3094671" cy="1333910"/>
          </a:xfrm>
          <a:custGeom>
            <a:avLst/>
            <a:gdLst/>
            <a:ahLst/>
            <a:cxnLst/>
            <a:rect r="r" b="b" t="t" l="l"/>
            <a:pathLst>
              <a:path h="1333910" w="3094671">
                <a:moveTo>
                  <a:pt x="0" y="0"/>
                </a:moveTo>
                <a:lnTo>
                  <a:pt x="3094671" y="0"/>
                </a:lnTo>
                <a:lnTo>
                  <a:pt x="3094671" y="1333910"/>
                </a:lnTo>
                <a:lnTo>
                  <a:pt x="0" y="133391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184171" y="8004657"/>
            <a:ext cx="4737748" cy="1379833"/>
          </a:xfrm>
          <a:custGeom>
            <a:avLst/>
            <a:gdLst/>
            <a:ahLst/>
            <a:cxnLst/>
            <a:rect r="r" b="b" t="t" l="l"/>
            <a:pathLst>
              <a:path h="1379833" w="4737748">
                <a:moveTo>
                  <a:pt x="0" y="0"/>
                </a:moveTo>
                <a:lnTo>
                  <a:pt x="4737749" y="0"/>
                </a:lnTo>
                <a:lnTo>
                  <a:pt x="4737749" y="1379833"/>
                </a:lnTo>
                <a:lnTo>
                  <a:pt x="0" y="13798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93878" y="3596301"/>
            <a:ext cx="9860519" cy="1679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6"/>
              </a:lnSpc>
            </a:pPr>
            <a:r>
              <a:rPr lang="en-US" sz="3099" b="true">
                <a:solidFill>
                  <a:srgbClr val="176333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REsilience to climate change through NAture-based</a:t>
            </a:r>
          </a:p>
          <a:p>
            <a:pPr algn="l">
              <a:lnSpc>
                <a:spcPts val="3316"/>
              </a:lnSpc>
            </a:pPr>
            <a:r>
              <a:rPr lang="en-US" sz="3099" b="true">
                <a:solidFill>
                  <a:srgbClr val="176333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Technologies in UE: an open Resource Education programme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9726" y="5698405"/>
            <a:ext cx="9874672" cy="3711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8"/>
              </a:lnSpc>
            </a:pPr>
            <a:r>
              <a:rPr lang="en-US" sz="3492">
                <a:solidFill>
                  <a:srgbClr val="176333"/>
                </a:solidFill>
                <a:latin typeface="Arimo"/>
                <a:ea typeface="Arimo"/>
                <a:cs typeface="Arimo"/>
                <a:sym typeface="Arimo"/>
              </a:rPr>
              <a:t>ReNature Comparative Report</a:t>
            </a:r>
          </a:p>
          <a:p>
            <a:pPr algn="l">
              <a:lnSpc>
                <a:spcPts val="4888"/>
              </a:lnSpc>
              <a:spcBef>
                <a:spcPct val="0"/>
              </a:spcBef>
            </a:pPr>
            <a:r>
              <a:rPr lang="en-US" sz="3492">
                <a:solidFill>
                  <a:srgbClr val="176333"/>
                </a:solidFill>
                <a:latin typeface="Arimo"/>
                <a:ea typeface="Arimo"/>
                <a:cs typeface="Arimo"/>
                <a:sym typeface="Arimo"/>
              </a:rPr>
              <a:t>A novel biogeographical comparative analysis for assessing the state of the art of Nature-based Solutions implementation in the European Union across the environmental, economic, and social dimensions of sustainable development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215527" y="1571907"/>
            <a:ext cx="5369578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76333"/>
                </a:solidFill>
                <a:latin typeface="Arimo"/>
                <a:ea typeface="Arimo"/>
                <a:cs typeface="Arimo"/>
                <a:sym typeface="Arimo"/>
              </a:rPr>
              <a:t>Project No. 2025-1-IT01-KA220-VET-000358118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184171" y="5989888"/>
            <a:ext cx="5845141" cy="1989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6"/>
              </a:lnSpc>
            </a:pPr>
            <a:r>
              <a:rPr lang="en-US" sz="1904">
                <a:solidFill>
                  <a:srgbClr val="176333"/>
                </a:solidFill>
                <a:latin typeface="Noto Serif"/>
                <a:ea typeface="Noto Serif"/>
                <a:cs typeface="Noto Serif"/>
                <a:sym typeface="Noto Serif"/>
              </a:rPr>
              <a:t>Authors:</a:t>
            </a:r>
          </a:p>
          <a:p>
            <a:pPr algn="l">
              <a:lnSpc>
                <a:spcPts val="2666"/>
              </a:lnSpc>
            </a:pPr>
            <a:r>
              <a:rPr lang="en-US" sz="1904">
                <a:solidFill>
                  <a:srgbClr val="176333"/>
                </a:solidFill>
                <a:latin typeface="Noto Serif"/>
                <a:ea typeface="Noto Serif"/>
                <a:cs typeface="Noto Serif"/>
                <a:sym typeface="Noto Serif"/>
              </a:rPr>
              <a:t>Piero Ciccioli (piero.ciccioli@cnr.it)</a:t>
            </a:r>
          </a:p>
          <a:p>
            <a:pPr algn="l">
              <a:lnSpc>
                <a:spcPts val="2666"/>
              </a:lnSpc>
            </a:pPr>
            <a:r>
              <a:rPr lang="en-US" sz="1904">
                <a:solidFill>
                  <a:srgbClr val="176333"/>
                </a:solidFill>
                <a:latin typeface="Noto Serif"/>
                <a:ea typeface="Noto Serif"/>
                <a:cs typeface="Noto Serif"/>
                <a:sym typeface="Noto Serif"/>
              </a:rPr>
              <a:t>Maura Marchegiani (maura.marchegiani@unistrapg.it)</a:t>
            </a:r>
          </a:p>
          <a:p>
            <a:pPr algn="l">
              <a:lnSpc>
                <a:spcPts val="2666"/>
              </a:lnSpc>
            </a:pPr>
            <a:r>
              <a:rPr lang="en-US" sz="1904">
                <a:solidFill>
                  <a:srgbClr val="176333"/>
                </a:solidFill>
                <a:latin typeface="Noto Serif"/>
                <a:ea typeface="Noto Serif"/>
                <a:cs typeface="Noto Serif"/>
                <a:sym typeface="Noto Serif"/>
              </a:rPr>
              <a:t>Lucilla Jommi (l.jommi@phd.unistrapg.it)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>
                <a:solidFill>
                  <a:srgbClr val="176333"/>
                </a:solidFill>
                <a:latin typeface="Noto Serif"/>
                <a:ea typeface="Noto Serif"/>
                <a:cs typeface="Noto Serif"/>
                <a:sym typeface="Noto Serif"/>
              </a:rPr>
              <a:t>Matilde Luzzetti (m.luzzetti@studenti.unistrapg.it)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336029" y="1621558"/>
            <a:ext cx="2770713" cy="396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6"/>
              </a:lnSpc>
              <a:spcBef>
                <a:spcPct val="0"/>
              </a:spcBef>
            </a:pPr>
            <a:r>
              <a:rPr lang="en-US" sz="2404">
                <a:solidFill>
                  <a:srgbClr val="176333"/>
                </a:solidFill>
                <a:latin typeface="Noto Serif"/>
                <a:ea typeface="Noto Serif"/>
                <a:cs typeface="Noto Serif"/>
                <a:sym typeface="Noto Serif"/>
              </a:rPr>
              <a:t>DEVELOPED BY: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701204" y="3738245"/>
            <a:ext cx="6118337" cy="2781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44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The Mediterranean Region: Shared Patterns and Key Challenges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5703778">
            <a:off x="-10083788" y="6009721"/>
            <a:ext cx="20104482" cy="7592904"/>
          </a:xfrm>
          <a:custGeom>
            <a:avLst/>
            <a:gdLst/>
            <a:ahLst/>
            <a:cxnLst/>
            <a:rect r="r" b="b" t="t" l="l"/>
            <a:pathLst>
              <a:path h="7592904" w="20104482">
                <a:moveTo>
                  <a:pt x="0" y="0"/>
                </a:moveTo>
                <a:lnTo>
                  <a:pt x="20104482" y="0"/>
                </a:lnTo>
                <a:lnTo>
                  <a:pt x="20104482" y="7592904"/>
                </a:lnTo>
                <a:lnTo>
                  <a:pt x="0" y="7592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8394331">
            <a:off x="3630068" y="-4722311"/>
            <a:ext cx="20104482" cy="7592904"/>
          </a:xfrm>
          <a:custGeom>
            <a:avLst/>
            <a:gdLst/>
            <a:ahLst/>
            <a:cxnLst/>
            <a:rect r="r" b="b" t="t" l="l"/>
            <a:pathLst>
              <a:path h="7592904" w="20104482">
                <a:moveTo>
                  <a:pt x="0" y="0"/>
                </a:moveTo>
                <a:lnTo>
                  <a:pt x="20104482" y="0"/>
                </a:lnTo>
                <a:lnTo>
                  <a:pt x="20104482" y="7592905"/>
                </a:lnTo>
                <a:lnTo>
                  <a:pt x="0" y="75929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350676">
            <a:off x="-3138126" y="8111975"/>
            <a:ext cx="19428629" cy="6616608"/>
          </a:xfrm>
          <a:custGeom>
            <a:avLst/>
            <a:gdLst/>
            <a:ahLst/>
            <a:cxnLst/>
            <a:rect r="r" b="b" t="t" l="l"/>
            <a:pathLst>
              <a:path h="6616608" w="19428629">
                <a:moveTo>
                  <a:pt x="0" y="0"/>
                </a:moveTo>
                <a:lnTo>
                  <a:pt x="19428629" y="0"/>
                </a:lnTo>
                <a:lnTo>
                  <a:pt x="19428629" y="6616608"/>
                </a:lnTo>
                <a:lnTo>
                  <a:pt x="0" y="66166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1089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984224">
            <a:off x="2336507" y="-5059138"/>
            <a:ext cx="19428629" cy="5159791"/>
          </a:xfrm>
          <a:custGeom>
            <a:avLst/>
            <a:gdLst/>
            <a:ahLst/>
            <a:cxnLst/>
            <a:rect r="r" b="b" t="t" l="l"/>
            <a:pathLst>
              <a:path h="5159791" w="19428629">
                <a:moveTo>
                  <a:pt x="0" y="0"/>
                </a:moveTo>
                <a:lnTo>
                  <a:pt x="19428629" y="0"/>
                </a:lnTo>
                <a:lnTo>
                  <a:pt x="19428629" y="5159792"/>
                </a:lnTo>
                <a:lnTo>
                  <a:pt x="0" y="51597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42208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2073712">
            <a:off x="-3947886" y="9665913"/>
            <a:ext cx="8536584" cy="2826760"/>
            <a:chOff x="0" y="0"/>
            <a:chExt cx="2327620" cy="77075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327620" cy="770756"/>
            </a:xfrm>
            <a:custGeom>
              <a:avLst/>
              <a:gdLst/>
              <a:ahLst/>
              <a:cxnLst/>
              <a:rect r="r" b="b" t="t" l="l"/>
              <a:pathLst>
                <a:path h="770756" w="2327620">
                  <a:moveTo>
                    <a:pt x="0" y="0"/>
                  </a:moveTo>
                  <a:lnTo>
                    <a:pt x="2327620" y="0"/>
                  </a:lnTo>
                  <a:lnTo>
                    <a:pt x="2327620" y="770756"/>
                  </a:lnTo>
                  <a:lnTo>
                    <a:pt x="0" y="770756"/>
                  </a:lnTo>
                  <a:close/>
                </a:path>
              </a:pathLst>
            </a:custGeom>
            <a:solidFill>
              <a:srgbClr val="17633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327620" cy="8088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-7259" y="29416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454196" y="360659"/>
            <a:ext cx="8243985" cy="9445515"/>
          </a:xfrm>
          <a:custGeom>
            <a:avLst/>
            <a:gdLst/>
            <a:ahLst/>
            <a:cxnLst/>
            <a:rect r="r" b="b" t="t" l="l"/>
            <a:pathLst>
              <a:path h="9445515" w="8243985">
                <a:moveTo>
                  <a:pt x="0" y="0"/>
                </a:moveTo>
                <a:lnTo>
                  <a:pt x="8243985" y="0"/>
                </a:lnTo>
                <a:lnTo>
                  <a:pt x="8243985" y="9445514"/>
                </a:lnTo>
                <a:lnTo>
                  <a:pt x="0" y="94455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851" r="0" b="-851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46749" y="-1546749"/>
            <a:ext cx="4988530" cy="4988530"/>
          </a:xfrm>
          <a:custGeom>
            <a:avLst/>
            <a:gdLst/>
            <a:ahLst/>
            <a:cxnLst/>
            <a:rect r="r" b="b" t="t" l="l"/>
            <a:pathLst>
              <a:path h="4988530" w="4988530">
                <a:moveTo>
                  <a:pt x="0" y="0"/>
                </a:moveTo>
                <a:lnTo>
                  <a:pt x="4988530" y="0"/>
                </a:lnTo>
                <a:lnTo>
                  <a:pt x="4988530" y="4988530"/>
                </a:lnTo>
                <a:lnTo>
                  <a:pt x="0" y="4988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1928054">
            <a:off x="14279927" y="-1006575"/>
            <a:ext cx="6724639" cy="1992462"/>
            <a:chOff x="0" y="0"/>
            <a:chExt cx="1708926" cy="5063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8926" cy="506342"/>
            </a:xfrm>
            <a:custGeom>
              <a:avLst/>
              <a:gdLst/>
              <a:ahLst/>
              <a:cxnLst/>
              <a:rect r="r" b="b" t="t" l="l"/>
              <a:pathLst>
                <a:path h="506342" w="1708926">
                  <a:moveTo>
                    <a:pt x="0" y="0"/>
                  </a:moveTo>
                  <a:lnTo>
                    <a:pt x="1708926" y="0"/>
                  </a:lnTo>
                  <a:lnTo>
                    <a:pt x="1708926" y="506342"/>
                  </a:lnTo>
                  <a:lnTo>
                    <a:pt x="0" y="506342"/>
                  </a:lnTo>
                  <a:close/>
                </a:path>
              </a:pathLst>
            </a:custGeom>
            <a:solidFill>
              <a:srgbClr val="17633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08926" cy="5444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79726" y="100896"/>
            <a:ext cx="3490347" cy="2520806"/>
          </a:xfrm>
          <a:custGeom>
            <a:avLst/>
            <a:gdLst/>
            <a:ahLst/>
            <a:cxnLst/>
            <a:rect r="r" b="b" t="t" l="l"/>
            <a:pathLst>
              <a:path h="2520806" w="3490347">
                <a:moveTo>
                  <a:pt x="0" y="0"/>
                </a:moveTo>
                <a:lnTo>
                  <a:pt x="3490346" y="0"/>
                </a:lnTo>
                <a:lnTo>
                  <a:pt x="3490346" y="2520806"/>
                </a:lnTo>
                <a:lnTo>
                  <a:pt x="0" y="2520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931567" y="1088610"/>
            <a:ext cx="3109725" cy="4977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45"/>
              </a:lnSpc>
              <a:spcBef>
                <a:spcPct val="0"/>
              </a:spcBef>
            </a:pPr>
            <a:r>
              <a:rPr lang="en-US" sz="1389">
                <a:solidFill>
                  <a:srgbClr val="176333"/>
                </a:solidFill>
                <a:latin typeface="Arimo"/>
                <a:ea typeface="Arimo"/>
                <a:cs typeface="Arimo"/>
                <a:sym typeface="Arimo"/>
              </a:rPr>
              <a:t>Project No. 2025-1-IT01-KA220-VET-000358118</a:t>
            </a:r>
          </a:p>
        </p:txBody>
      </p:sp>
      <p:sp>
        <p:nvSpPr>
          <p:cNvPr name="Freeform 8" id="8"/>
          <p:cNvSpPr/>
          <p:nvPr/>
        </p:nvSpPr>
        <p:spPr>
          <a:xfrm flipH="true" flipV="true" rot="1767625">
            <a:off x="5784765" y="-6305948"/>
            <a:ext cx="21154814" cy="7989586"/>
          </a:xfrm>
          <a:custGeom>
            <a:avLst/>
            <a:gdLst/>
            <a:ahLst/>
            <a:cxnLst/>
            <a:rect r="r" b="b" t="t" l="l"/>
            <a:pathLst>
              <a:path h="7989586" w="21154814">
                <a:moveTo>
                  <a:pt x="21154814" y="7989585"/>
                </a:moveTo>
                <a:lnTo>
                  <a:pt x="0" y="7989585"/>
                </a:lnTo>
                <a:lnTo>
                  <a:pt x="0" y="0"/>
                </a:lnTo>
                <a:lnTo>
                  <a:pt x="21154814" y="0"/>
                </a:lnTo>
                <a:lnTo>
                  <a:pt x="21154814" y="7989585"/>
                </a:lnTo>
                <a:close/>
              </a:path>
            </a:pathLst>
          </a:custGeom>
          <a:blipFill>
            <a:blip r:embed="rId5">
              <a:alphaModFix amt="4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570880">
            <a:off x="-6318481" y="5684754"/>
            <a:ext cx="21484861" cy="8114235"/>
          </a:xfrm>
          <a:custGeom>
            <a:avLst/>
            <a:gdLst/>
            <a:ahLst/>
            <a:cxnLst/>
            <a:rect r="r" b="b" t="t" l="l"/>
            <a:pathLst>
              <a:path h="8114235" w="21484861">
                <a:moveTo>
                  <a:pt x="0" y="0"/>
                </a:moveTo>
                <a:lnTo>
                  <a:pt x="21484860" y="0"/>
                </a:lnTo>
                <a:lnTo>
                  <a:pt x="21484860" y="8114235"/>
                </a:lnTo>
                <a:lnTo>
                  <a:pt x="0" y="81142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true" rot="1953350">
            <a:off x="7879120" y="-1796104"/>
            <a:ext cx="15099151" cy="5702530"/>
          </a:xfrm>
          <a:custGeom>
            <a:avLst/>
            <a:gdLst/>
            <a:ahLst/>
            <a:cxnLst/>
            <a:rect r="r" b="b" t="t" l="l"/>
            <a:pathLst>
              <a:path h="5702530" w="15099151">
                <a:moveTo>
                  <a:pt x="15099151" y="5702529"/>
                </a:moveTo>
                <a:lnTo>
                  <a:pt x="0" y="5702529"/>
                </a:lnTo>
                <a:lnTo>
                  <a:pt x="0" y="0"/>
                </a:lnTo>
                <a:lnTo>
                  <a:pt x="15099151" y="0"/>
                </a:lnTo>
                <a:lnTo>
                  <a:pt x="15099151" y="570252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3745049" y="2942501"/>
            <a:ext cx="4218470" cy="5575053"/>
            <a:chOff x="0" y="0"/>
            <a:chExt cx="5624627" cy="743340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694140"/>
              <a:ext cx="2388921" cy="1529214"/>
            </a:xfrm>
            <a:custGeom>
              <a:avLst/>
              <a:gdLst/>
              <a:ahLst/>
              <a:cxnLst/>
              <a:rect r="r" b="b" t="t" l="l"/>
              <a:pathLst>
                <a:path h="1529214" w="2388921">
                  <a:moveTo>
                    <a:pt x="0" y="0"/>
                  </a:moveTo>
                  <a:lnTo>
                    <a:pt x="2388921" y="0"/>
                  </a:lnTo>
                  <a:lnTo>
                    <a:pt x="2388921" y="1529214"/>
                  </a:lnTo>
                  <a:lnTo>
                    <a:pt x="0" y="1529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2571649"/>
              <a:ext cx="2977921" cy="1283587"/>
            </a:xfrm>
            <a:custGeom>
              <a:avLst/>
              <a:gdLst/>
              <a:ahLst/>
              <a:cxnLst/>
              <a:rect r="r" b="b" t="t" l="l"/>
              <a:pathLst>
                <a:path h="1283587" w="2977921">
                  <a:moveTo>
                    <a:pt x="0" y="0"/>
                  </a:moveTo>
                  <a:lnTo>
                    <a:pt x="2977921" y="0"/>
                  </a:lnTo>
                  <a:lnTo>
                    <a:pt x="2977921" y="1283586"/>
                  </a:lnTo>
                  <a:lnTo>
                    <a:pt x="0" y="1283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6105627"/>
              <a:ext cx="4559012" cy="1327777"/>
            </a:xfrm>
            <a:custGeom>
              <a:avLst/>
              <a:gdLst/>
              <a:ahLst/>
              <a:cxnLst/>
              <a:rect r="r" b="b" t="t" l="l"/>
              <a:pathLst>
                <a:path h="1327777" w="4559012">
                  <a:moveTo>
                    <a:pt x="0" y="0"/>
                  </a:moveTo>
                  <a:lnTo>
                    <a:pt x="4559012" y="0"/>
                  </a:lnTo>
                  <a:lnTo>
                    <a:pt x="4559012" y="1327777"/>
                  </a:lnTo>
                  <a:lnTo>
                    <a:pt x="0" y="1327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0" y="4174955"/>
              <a:ext cx="5624627" cy="19068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24"/>
                </a:lnSpc>
              </a:pPr>
              <a:r>
                <a:rPr lang="en-US" sz="1374">
                  <a:solidFill>
                    <a:srgbClr val="176333"/>
                  </a:solidFill>
                  <a:latin typeface="Noto Serif"/>
                  <a:ea typeface="Noto Serif"/>
                  <a:cs typeface="Noto Serif"/>
                  <a:sym typeface="Noto Serif"/>
                </a:rPr>
                <a:t>Authors:</a:t>
              </a:r>
            </a:p>
            <a:p>
              <a:pPr algn="l">
                <a:lnSpc>
                  <a:spcPts val="1924"/>
                </a:lnSpc>
              </a:pPr>
              <a:r>
                <a:rPr lang="en-US" sz="1374">
                  <a:solidFill>
                    <a:srgbClr val="176333"/>
                  </a:solidFill>
                  <a:latin typeface="Noto Serif"/>
                  <a:ea typeface="Noto Serif"/>
                  <a:cs typeface="Noto Serif"/>
                  <a:sym typeface="Noto Serif"/>
                </a:rPr>
                <a:t>Piero Ciccioli (piero.ciccioli@cnr.it)</a:t>
              </a:r>
            </a:p>
            <a:p>
              <a:pPr algn="l">
                <a:lnSpc>
                  <a:spcPts val="1924"/>
                </a:lnSpc>
              </a:pPr>
              <a:r>
                <a:rPr lang="en-US" sz="1374">
                  <a:solidFill>
                    <a:srgbClr val="176333"/>
                  </a:solidFill>
                  <a:latin typeface="Noto Serif"/>
                  <a:ea typeface="Noto Serif"/>
                  <a:cs typeface="Noto Serif"/>
                  <a:sym typeface="Noto Serif"/>
                </a:rPr>
                <a:t>Maura Marchegiani (maura.marchegiani@unistrapg.it)</a:t>
              </a:r>
            </a:p>
            <a:p>
              <a:pPr algn="l">
                <a:lnSpc>
                  <a:spcPts val="1924"/>
                </a:lnSpc>
              </a:pPr>
              <a:r>
                <a:rPr lang="en-US" sz="1374">
                  <a:solidFill>
                    <a:srgbClr val="176333"/>
                  </a:solidFill>
                  <a:latin typeface="Noto Serif"/>
                  <a:ea typeface="Noto Serif"/>
                  <a:cs typeface="Noto Serif"/>
                  <a:sym typeface="Noto Serif"/>
                </a:rPr>
                <a:t>Lucilla Jommi (l.jommi@phd.unistrapg.it)</a:t>
              </a:r>
            </a:p>
            <a:p>
              <a:pPr algn="l">
                <a:lnSpc>
                  <a:spcPts val="1924"/>
                </a:lnSpc>
                <a:spcBef>
                  <a:spcPct val="0"/>
                </a:spcBef>
              </a:pPr>
              <a:r>
                <a:rPr lang="en-US" sz="1374">
                  <a:solidFill>
                    <a:srgbClr val="176333"/>
                  </a:solidFill>
                  <a:latin typeface="Noto Serif"/>
                  <a:ea typeface="Noto Serif"/>
                  <a:cs typeface="Noto Serif"/>
                  <a:sym typeface="Noto Serif"/>
                </a:rPr>
                <a:t>Matilde Luzzetti (m.luzzetti@studenti.unistrapg.it)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46129" y="-28575"/>
              <a:ext cx="2666185" cy="3730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29"/>
                </a:lnSpc>
                <a:spcBef>
                  <a:spcPct val="0"/>
                </a:spcBef>
              </a:pPr>
              <a:r>
                <a:rPr lang="en-US" sz="1735">
                  <a:solidFill>
                    <a:srgbClr val="176333"/>
                  </a:solidFill>
                  <a:latin typeface="Noto Serif"/>
                  <a:ea typeface="Noto Serif"/>
                  <a:cs typeface="Noto Serif"/>
                  <a:sym typeface="Noto Serif"/>
                </a:rPr>
                <a:t>DEVELOPED BY: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79726" y="4424512"/>
            <a:ext cx="11737908" cy="2563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24"/>
              </a:lnSpc>
            </a:pPr>
            <a:r>
              <a:rPr lang="en-US" sz="807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THANK YOU FOR YOUR ATTENTION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92238" y="1273369"/>
            <a:ext cx="16303523" cy="1800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00"/>
              </a:lnSpc>
            </a:pPr>
            <a:r>
              <a:rPr lang="en-US" sz="55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The Micro–Meso–Macro Analytical Architecture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92238" y="3536156"/>
            <a:ext cx="16303523" cy="558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200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Three connected levels transform local evidence into European comparative knowledge.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92238" y="4413494"/>
            <a:ext cx="5434460" cy="3845128"/>
            <a:chOff x="0" y="0"/>
            <a:chExt cx="7245947" cy="5126838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7245947" cy="1512087"/>
              <a:chOff x="0" y="0"/>
              <a:chExt cx="7245947" cy="1512087"/>
            </a:xfrm>
          </p:grpSpPr>
          <p:sp>
            <p:nvSpPr>
              <p:cNvPr name="Freeform 6" id="6" descr="preencoded.png"/>
              <p:cNvSpPr/>
              <p:nvPr/>
            </p:nvSpPr>
            <p:spPr>
              <a:xfrm flipH="false" flipV="false" rot="0">
                <a:off x="0" y="0"/>
                <a:ext cx="7245985" cy="1512062"/>
              </a:xfrm>
              <a:custGeom>
                <a:avLst/>
                <a:gdLst/>
                <a:ahLst/>
                <a:cxnLst/>
                <a:rect r="r" b="b" t="t" l="l"/>
                <a:pathLst>
                  <a:path h="1512062" w="7245985">
                    <a:moveTo>
                      <a:pt x="0" y="0"/>
                    </a:moveTo>
                    <a:lnTo>
                      <a:pt x="7245985" y="0"/>
                    </a:lnTo>
                    <a:lnTo>
                      <a:pt x="7245985" y="1512062"/>
                    </a:lnTo>
                    <a:lnTo>
                      <a:pt x="0" y="151206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65" t="0" r="-65" b="-1"/>
                </a:stretch>
              </a:blipFill>
            </p:spPr>
          </p:sp>
        </p:grpSp>
        <p:sp>
          <p:nvSpPr>
            <p:cNvPr name="TextBox 7" id="7"/>
            <p:cNvSpPr txBox="true"/>
            <p:nvPr/>
          </p:nvSpPr>
          <p:spPr>
            <a:xfrm rot="0">
              <a:off x="378016" y="1871078"/>
              <a:ext cx="50927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9"/>
                </a:lnSpc>
              </a:pPr>
              <a:r>
                <a:rPr lang="en-US" sz="27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Micro — Case Studies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378016" y="2602713"/>
              <a:ext cx="6489903" cy="2524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Two organisations per partner country capturing local implementation, success factors, and co-management dynamics.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426698" y="4413494"/>
            <a:ext cx="5434460" cy="3845128"/>
            <a:chOff x="0" y="0"/>
            <a:chExt cx="7245947" cy="5126838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7245947" cy="1512087"/>
              <a:chOff x="0" y="0"/>
              <a:chExt cx="7245947" cy="1512087"/>
            </a:xfrm>
          </p:grpSpPr>
          <p:sp>
            <p:nvSpPr>
              <p:cNvPr name="Freeform 11" id="11" descr="preencoded.png"/>
              <p:cNvSpPr/>
              <p:nvPr/>
            </p:nvSpPr>
            <p:spPr>
              <a:xfrm flipH="false" flipV="false" rot="0">
                <a:off x="0" y="0"/>
                <a:ext cx="7245985" cy="1512062"/>
              </a:xfrm>
              <a:custGeom>
                <a:avLst/>
                <a:gdLst/>
                <a:ahLst/>
                <a:cxnLst/>
                <a:rect r="r" b="b" t="t" l="l"/>
                <a:pathLst>
                  <a:path h="1512062" w="7245985">
                    <a:moveTo>
                      <a:pt x="0" y="0"/>
                    </a:moveTo>
                    <a:lnTo>
                      <a:pt x="7245985" y="0"/>
                    </a:lnTo>
                    <a:lnTo>
                      <a:pt x="7245985" y="1512062"/>
                    </a:lnTo>
                    <a:lnTo>
                      <a:pt x="0" y="151206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65" t="0" r="-65" b="-1"/>
                </a:stretch>
              </a:blip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378015" y="1871078"/>
              <a:ext cx="5993803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9"/>
                </a:lnSpc>
              </a:pPr>
              <a:r>
                <a:rPr lang="en-US" sz="27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Meso — National Reports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378016" y="2602713"/>
              <a:ext cx="6489903" cy="2524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Synthesise NbS state-of-the-art across environmental, economic, and social dimensions, linking local evidence to national policy.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861159" y="4413494"/>
            <a:ext cx="5434460" cy="4288041"/>
            <a:chOff x="0" y="0"/>
            <a:chExt cx="7245947" cy="571738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7245947" cy="1512087"/>
              <a:chOff x="0" y="0"/>
              <a:chExt cx="7245947" cy="1512087"/>
            </a:xfrm>
          </p:grpSpPr>
          <p:sp>
            <p:nvSpPr>
              <p:cNvPr name="Freeform 16" id="16" descr="preencoded.png"/>
              <p:cNvSpPr/>
              <p:nvPr/>
            </p:nvSpPr>
            <p:spPr>
              <a:xfrm flipH="false" flipV="false" rot="0">
                <a:off x="0" y="0"/>
                <a:ext cx="7245985" cy="1512062"/>
              </a:xfrm>
              <a:custGeom>
                <a:avLst/>
                <a:gdLst/>
                <a:ahLst/>
                <a:cxnLst/>
                <a:rect r="r" b="b" t="t" l="l"/>
                <a:pathLst>
                  <a:path h="1512062" w="7245985">
                    <a:moveTo>
                      <a:pt x="0" y="0"/>
                    </a:moveTo>
                    <a:lnTo>
                      <a:pt x="7245985" y="0"/>
                    </a:lnTo>
                    <a:lnTo>
                      <a:pt x="7245985" y="1512062"/>
                    </a:lnTo>
                    <a:lnTo>
                      <a:pt x="0" y="151206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65" t="0" r="-65" b="-1"/>
                </a:stretch>
              </a:blipFill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378015" y="1871078"/>
              <a:ext cx="6489903" cy="1200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9"/>
                </a:lnSpc>
              </a:pPr>
              <a:r>
                <a:rPr lang="en-US" sz="27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Macro — Comparative Report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78015" y="3193263"/>
              <a:ext cx="6489903" cy="2524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Reinterprets national findings through biogeographical and cross-dimensional lenses to reveal patterns invisible at lower scales.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4139416" y="-10080971"/>
            <a:ext cx="27343376" cy="28745383"/>
            <a:chOff x="0" y="0"/>
            <a:chExt cx="36457834" cy="38327177"/>
          </a:xfrm>
        </p:grpSpPr>
        <p:sp>
          <p:nvSpPr>
            <p:cNvPr name="Freeform 20" id="20"/>
            <p:cNvSpPr/>
            <p:nvPr/>
          </p:nvSpPr>
          <p:spPr>
            <a:xfrm flipH="false" flipV="false" rot="1940569">
              <a:off x="628745" y="21818219"/>
              <a:ext cx="26805976" cy="10123872"/>
            </a:xfrm>
            <a:custGeom>
              <a:avLst/>
              <a:gdLst/>
              <a:ahLst/>
              <a:cxnLst/>
              <a:rect r="r" b="b" t="t" l="l"/>
              <a:pathLst>
                <a:path h="10123872" w="26805976">
                  <a:moveTo>
                    <a:pt x="0" y="0"/>
                  </a:moveTo>
                  <a:lnTo>
                    <a:pt x="26805976" y="0"/>
                  </a:lnTo>
                  <a:lnTo>
                    <a:pt x="26805976" y="10123872"/>
                  </a:lnTo>
                  <a:lnTo>
                    <a:pt x="0" y="101238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-8394331">
              <a:off x="9541642" y="7442554"/>
              <a:ext cx="26805976" cy="10123872"/>
            </a:xfrm>
            <a:custGeom>
              <a:avLst/>
              <a:gdLst/>
              <a:ahLst/>
              <a:cxnLst/>
              <a:rect r="r" b="b" t="t" l="l"/>
              <a:pathLst>
                <a:path h="10123872" w="26805976">
                  <a:moveTo>
                    <a:pt x="0" y="0"/>
                  </a:moveTo>
                  <a:lnTo>
                    <a:pt x="26805976" y="0"/>
                  </a:lnTo>
                  <a:lnTo>
                    <a:pt x="26805976" y="10123872"/>
                  </a:lnTo>
                  <a:lnTo>
                    <a:pt x="0" y="101238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2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1350676">
              <a:off x="1483106" y="23190024"/>
              <a:ext cx="25904839" cy="8822144"/>
            </a:xfrm>
            <a:custGeom>
              <a:avLst/>
              <a:gdLst/>
              <a:ahLst/>
              <a:cxnLst/>
              <a:rect r="r" b="b" t="t" l="l"/>
              <a:pathLst>
                <a:path h="8822144" w="25904839">
                  <a:moveTo>
                    <a:pt x="0" y="0"/>
                  </a:moveTo>
                  <a:lnTo>
                    <a:pt x="25904839" y="0"/>
                  </a:lnTo>
                  <a:lnTo>
                    <a:pt x="25904839" y="8822144"/>
                  </a:lnTo>
                  <a:lnTo>
                    <a:pt x="0" y="882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-10897" r="0" b="0"/>
              </a:stretch>
            </a:blipFill>
          </p:spPr>
        </p:sp>
        <p:grpSp>
          <p:nvGrpSpPr>
            <p:cNvPr name="Group 23" id="23"/>
            <p:cNvGrpSpPr/>
            <p:nvPr/>
          </p:nvGrpSpPr>
          <p:grpSpPr>
            <a:xfrm rot="2073712">
              <a:off x="440913" y="26534653"/>
              <a:ext cx="11382113" cy="3769013"/>
              <a:chOff x="0" y="0"/>
              <a:chExt cx="2327620" cy="770756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2327620" cy="770756"/>
              </a:xfrm>
              <a:custGeom>
                <a:avLst/>
                <a:gdLst/>
                <a:ahLst/>
                <a:cxnLst/>
                <a:rect r="r" b="b" t="t" l="l"/>
                <a:pathLst>
                  <a:path h="770756" w="2327620">
                    <a:moveTo>
                      <a:pt x="0" y="0"/>
                    </a:moveTo>
                    <a:lnTo>
                      <a:pt x="2327620" y="0"/>
                    </a:lnTo>
                    <a:lnTo>
                      <a:pt x="2327620" y="770756"/>
                    </a:lnTo>
                    <a:lnTo>
                      <a:pt x="0" y="770756"/>
                    </a:lnTo>
                    <a:close/>
                  </a:path>
                </a:pathLst>
              </a:custGeom>
              <a:solidFill>
                <a:srgbClr val="176333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2327620" cy="80885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</p:grpSp>
      <p:grpSp>
        <p:nvGrpSpPr>
          <p:cNvPr name="Group 26" id="26"/>
          <p:cNvGrpSpPr/>
          <p:nvPr/>
        </p:nvGrpSpPr>
        <p:grpSpPr>
          <a:xfrm rot="0">
            <a:off x="-2963066" y="-13354349"/>
            <a:ext cx="27958090" cy="20279622"/>
            <a:chOff x="0" y="0"/>
            <a:chExt cx="37277454" cy="27039497"/>
          </a:xfrm>
        </p:grpSpPr>
        <p:sp>
          <p:nvSpPr>
            <p:cNvPr name="Freeform 27" id="27"/>
            <p:cNvSpPr/>
            <p:nvPr/>
          </p:nvSpPr>
          <p:spPr>
            <a:xfrm flipH="false" flipV="false" rot="-10515716">
              <a:off x="395177" y="10655407"/>
              <a:ext cx="28451911" cy="10745496"/>
            </a:xfrm>
            <a:custGeom>
              <a:avLst/>
              <a:gdLst/>
              <a:ahLst/>
              <a:cxnLst/>
              <a:rect r="r" b="b" t="t" l="l"/>
              <a:pathLst>
                <a:path h="10745496" w="28451911">
                  <a:moveTo>
                    <a:pt x="0" y="0"/>
                  </a:moveTo>
                  <a:lnTo>
                    <a:pt x="28451911" y="0"/>
                  </a:lnTo>
                  <a:lnTo>
                    <a:pt x="28451911" y="10745496"/>
                  </a:lnTo>
                  <a:lnTo>
                    <a:pt x="0" y="10745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-8394331">
              <a:off x="10361261" y="9087067"/>
              <a:ext cx="26805976" cy="10123872"/>
            </a:xfrm>
            <a:custGeom>
              <a:avLst/>
              <a:gdLst/>
              <a:ahLst/>
              <a:cxnLst/>
              <a:rect r="r" b="b" t="t" l="l"/>
              <a:pathLst>
                <a:path h="10123872" w="26805976">
                  <a:moveTo>
                    <a:pt x="0" y="0"/>
                  </a:moveTo>
                  <a:lnTo>
                    <a:pt x="26805977" y="0"/>
                  </a:lnTo>
                  <a:lnTo>
                    <a:pt x="26805977" y="10123872"/>
                  </a:lnTo>
                  <a:lnTo>
                    <a:pt x="0" y="101238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2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-8984224">
              <a:off x="8598413" y="6058837"/>
              <a:ext cx="25904839" cy="6879722"/>
            </a:xfrm>
            <a:custGeom>
              <a:avLst/>
              <a:gdLst/>
              <a:ahLst/>
              <a:cxnLst/>
              <a:rect r="r" b="b" t="t" l="l"/>
              <a:pathLst>
                <a:path h="6879722" w="25904839">
                  <a:moveTo>
                    <a:pt x="0" y="0"/>
                  </a:moveTo>
                  <a:lnTo>
                    <a:pt x="25904839" y="0"/>
                  </a:lnTo>
                  <a:lnTo>
                    <a:pt x="25904839" y="6879721"/>
                  </a:lnTo>
                  <a:lnTo>
                    <a:pt x="0" y="6879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-42208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9168967">
              <a:off x="8725581" y="12787297"/>
              <a:ext cx="25904839" cy="8822144"/>
            </a:xfrm>
            <a:custGeom>
              <a:avLst/>
              <a:gdLst/>
              <a:ahLst/>
              <a:cxnLst/>
              <a:rect r="r" b="b" t="t" l="l"/>
              <a:pathLst>
                <a:path h="8822144" w="25904839">
                  <a:moveTo>
                    <a:pt x="0" y="0"/>
                  </a:moveTo>
                  <a:lnTo>
                    <a:pt x="25904839" y="0"/>
                  </a:lnTo>
                  <a:lnTo>
                    <a:pt x="25904839" y="8822144"/>
                  </a:lnTo>
                  <a:lnTo>
                    <a:pt x="0" y="882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-10897" r="0" b="0"/>
              </a:stretch>
            </a:blipFill>
          </p:spPr>
        </p:sp>
      </p:grpSp>
      <p:sp>
        <p:nvSpPr>
          <p:cNvPr name="Freeform 31" id="31"/>
          <p:cNvSpPr/>
          <p:nvPr/>
        </p:nvSpPr>
        <p:spPr>
          <a:xfrm flipH="false" flipV="false" rot="0">
            <a:off x="0" y="0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2312" y="1000125"/>
            <a:ext cx="14161589" cy="84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51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National Matrices and Comparative Lenses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12312" y="2188969"/>
            <a:ext cx="5920780" cy="546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51"/>
              </a:lnSpc>
            </a:pPr>
            <a:r>
              <a:rPr lang="en-US" sz="3399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Common Analytical Matrix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12312" y="2777728"/>
            <a:ext cx="7910512" cy="537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4"/>
              </a:lnSpc>
            </a:pPr>
            <a:r>
              <a:rPr lang="en-US" sz="2899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Each national report identifies: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12312" y="3346252"/>
            <a:ext cx="7910512" cy="1661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9765" indent="-349883" lvl="1">
              <a:lnSpc>
                <a:spcPts val="4494"/>
              </a:lnSpc>
              <a:buFont typeface="Arial"/>
              <a:buChar char="•"/>
            </a:pPr>
            <a:r>
              <a:rPr lang="en-US" b="true" sz="2899">
                <a:solidFill>
                  <a:srgbClr val="4B4A4A"/>
                </a:solidFill>
                <a:latin typeface="Arimo Bold"/>
                <a:ea typeface="Arimo Bold"/>
                <a:cs typeface="Arimo Bold"/>
                <a:sym typeface="Arimo Bold"/>
              </a:rPr>
              <a:t>Environmental:</a:t>
            </a:r>
            <a:r>
              <a:rPr lang="en-US" sz="2899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1 critical issue + 1 strength</a:t>
            </a:r>
          </a:p>
          <a:p>
            <a:pPr algn="l" marL="699765" indent="-349883" lvl="1">
              <a:lnSpc>
                <a:spcPts val="4494"/>
              </a:lnSpc>
              <a:buFont typeface="Arial"/>
              <a:buChar char="•"/>
            </a:pPr>
            <a:r>
              <a:rPr lang="en-US" b="true" sz="2899">
                <a:solidFill>
                  <a:srgbClr val="4B4A4A"/>
                </a:solidFill>
                <a:latin typeface="Arimo Bold"/>
                <a:ea typeface="Arimo Bold"/>
                <a:cs typeface="Arimo Bold"/>
                <a:sym typeface="Arimo Bold"/>
              </a:rPr>
              <a:t>Economic:</a:t>
            </a:r>
            <a:r>
              <a:rPr lang="en-US" sz="2899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1 critical issue + 1 strength</a:t>
            </a:r>
          </a:p>
          <a:p>
            <a:pPr algn="l" marL="699765" indent="-349883" lvl="1">
              <a:lnSpc>
                <a:spcPts val="4494"/>
              </a:lnSpc>
              <a:buFont typeface="Arial"/>
              <a:buChar char="•"/>
            </a:pPr>
            <a:r>
              <a:rPr lang="en-US" b="true" sz="2899">
                <a:solidFill>
                  <a:srgbClr val="4B4A4A"/>
                </a:solidFill>
                <a:latin typeface="Arimo Bold"/>
                <a:ea typeface="Arimo Bold"/>
                <a:cs typeface="Arimo Bold"/>
                <a:sym typeface="Arimo Bold"/>
              </a:rPr>
              <a:t>Social:</a:t>
            </a:r>
            <a:r>
              <a:rPr lang="en-US" sz="2899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3 critical issues + 3 strengths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12312" y="5038725"/>
            <a:ext cx="7910512" cy="1661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4"/>
              </a:lnSpc>
            </a:pPr>
            <a:r>
              <a:rPr lang="en-US" sz="2899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Greater social attention reflects its complexity: participation, access, co-management, acceptance, and territorial inclusion.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472317" y="2198494"/>
            <a:ext cx="3267227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9"/>
              </a:lnSpc>
            </a:pPr>
            <a:r>
              <a:rPr lang="en-US" sz="2499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Four Purposes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443742" y="2882503"/>
            <a:ext cx="3877570" cy="3272580"/>
            <a:chOff x="0" y="0"/>
            <a:chExt cx="5170094" cy="4363441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19050" y="0"/>
              <a:ext cx="5151044" cy="4363441"/>
              <a:chOff x="0" y="0"/>
              <a:chExt cx="5151044" cy="4363441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19050" y="19050"/>
                <a:ext cx="5112893" cy="4325366"/>
              </a:xfrm>
              <a:custGeom>
                <a:avLst/>
                <a:gdLst/>
                <a:ahLst/>
                <a:cxnLst/>
                <a:rect r="r" b="b" t="t" l="l"/>
                <a:pathLst>
                  <a:path h="4325366" w="5112893">
                    <a:moveTo>
                      <a:pt x="0" y="182880"/>
                    </a:moveTo>
                    <a:cubicBezTo>
                      <a:pt x="0" y="81915"/>
                      <a:pt x="82042" y="0"/>
                      <a:pt x="183134" y="0"/>
                    </a:cubicBezTo>
                    <a:lnTo>
                      <a:pt x="4929759" y="0"/>
                    </a:lnTo>
                    <a:cubicBezTo>
                      <a:pt x="5030851" y="0"/>
                      <a:pt x="5112893" y="81915"/>
                      <a:pt x="5112893" y="182880"/>
                    </a:cubicBezTo>
                    <a:lnTo>
                      <a:pt x="5112893" y="4142486"/>
                    </a:lnTo>
                    <a:cubicBezTo>
                      <a:pt x="5112893" y="4243451"/>
                      <a:pt x="5030851" y="4325366"/>
                      <a:pt x="4929759" y="4325366"/>
                    </a:cubicBezTo>
                    <a:lnTo>
                      <a:pt x="183134" y="4325366"/>
                    </a:lnTo>
                    <a:cubicBezTo>
                      <a:pt x="82042" y="4325366"/>
                      <a:pt x="0" y="4243451"/>
                      <a:pt x="0" y="4142486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5150993" cy="4363466"/>
              </a:xfrm>
              <a:custGeom>
                <a:avLst/>
                <a:gdLst/>
                <a:ahLst/>
                <a:cxnLst/>
                <a:rect r="r" b="b" t="t" l="l"/>
                <a:pathLst>
                  <a:path h="4363466" w="5150993">
                    <a:moveTo>
                      <a:pt x="0" y="201930"/>
                    </a:moveTo>
                    <a:cubicBezTo>
                      <a:pt x="0" y="90424"/>
                      <a:pt x="90551" y="0"/>
                      <a:pt x="202184" y="0"/>
                    </a:cubicBezTo>
                    <a:lnTo>
                      <a:pt x="4948809" y="0"/>
                    </a:lnTo>
                    <a:lnTo>
                      <a:pt x="4948809" y="19050"/>
                    </a:lnTo>
                    <a:lnTo>
                      <a:pt x="4948809" y="0"/>
                    </a:lnTo>
                    <a:cubicBezTo>
                      <a:pt x="5060442" y="0"/>
                      <a:pt x="5150993" y="90424"/>
                      <a:pt x="5150993" y="201930"/>
                    </a:cubicBezTo>
                    <a:lnTo>
                      <a:pt x="5131943" y="201930"/>
                    </a:lnTo>
                    <a:lnTo>
                      <a:pt x="5150993" y="201930"/>
                    </a:lnTo>
                    <a:lnTo>
                      <a:pt x="5150993" y="4161536"/>
                    </a:lnTo>
                    <a:lnTo>
                      <a:pt x="5131943" y="4161536"/>
                    </a:lnTo>
                    <a:lnTo>
                      <a:pt x="5150993" y="4161536"/>
                    </a:lnTo>
                    <a:cubicBezTo>
                      <a:pt x="5150993" y="4273042"/>
                      <a:pt x="5060442" y="4363466"/>
                      <a:pt x="4948809" y="4363466"/>
                    </a:cubicBezTo>
                    <a:lnTo>
                      <a:pt x="4948809" y="4344416"/>
                    </a:lnTo>
                    <a:lnTo>
                      <a:pt x="4948809" y="4363466"/>
                    </a:lnTo>
                    <a:lnTo>
                      <a:pt x="202184" y="4363466"/>
                    </a:lnTo>
                    <a:lnTo>
                      <a:pt x="202184" y="4344416"/>
                    </a:lnTo>
                    <a:lnTo>
                      <a:pt x="202184" y="4363466"/>
                    </a:lnTo>
                    <a:cubicBezTo>
                      <a:pt x="90551" y="4363466"/>
                      <a:pt x="0" y="4273042"/>
                      <a:pt x="0" y="4161536"/>
                    </a:cubicBezTo>
                    <a:lnTo>
                      <a:pt x="0" y="201930"/>
                    </a:lnTo>
                    <a:lnTo>
                      <a:pt x="19050" y="201930"/>
                    </a:lnTo>
                    <a:lnTo>
                      <a:pt x="0" y="201930"/>
                    </a:lnTo>
                    <a:moveTo>
                      <a:pt x="38100" y="201930"/>
                    </a:moveTo>
                    <a:lnTo>
                      <a:pt x="38100" y="4161536"/>
                    </a:lnTo>
                    <a:lnTo>
                      <a:pt x="19050" y="4161536"/>
                    </a:lnTo>
                    <a:lnTo>
                      <a:pt x="38100" y="4161536"/>
                    </a:lnTo>
                    <a:cubicBezTo>
                      <a:pt x="38100" y="4251960"/>
                      <a:pt x="111506" y="4325366"/>
                      <a:pt x="202184" y="4325366"/>
                    </a:cubicBezTo>
                    <a:lnTo>
                      <a:pt x="4948809" y="4325366"/>
                    </a:lnTo>
                    <a:cubicBezTo>
                      <a:pt x="5039487" y="4325366"/>
                      <a:pt x="5112893" y="4251960"/>
                      <a:pt x="5112893" y="4161536"/>
                    </a:cubicBezTo>
                    <a:lnTo>
                      <a:pt x="5112893" y="201930"/>
                    </a:lnTo>
                    <a:cubicBezTo>
                      <a:pt x="5112893" y="111506"/>
                      <a:pt x="5039487" y="38100"/>
                      <a:pt x="4948809" y="38100"/>
                    </a:cubicBezTo>
                    <a:lnTo>
                      <a:pt x="202184" y="38100"/>
                    </a:lnTo>
                    <a:lnTo>
                      <a:pt x="202184" y="19050"/>
                    </a:lnTo>
                    <a:lnTo>
                      <a:pt x="202184" y="38100"/>
                    </a:lnTo>
                    <a:cubicBezTo>
                      <a:pt x="111506" y="38100"/>
                      <a:pt x="38100" y="111506"/>
                      <a:pt x="38100" y="201930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19050"/>
              <a:ext cx="152400" cy="4325341"/>
              <a:chOff x="0" y="0"/>
              <a:chExt cx="152400" cy="4325341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152400" cy="4325366"/>
              </a:xfrm>
              <a:custGeom>
                <a:avLst/>
                <a:gdLst/>
                <a:ahLst/>
                <a:cxnLst/>
                <a:rect r="r" b="b" t="t" l="l"/>
                <a:pathLst>
                  <a:path h="4325366" w="152400">
                    <a:moveTo>
                      <a:pt x="0" y="76200"/>
                    </a:moveTo>
                    <a:cubicBezTo>
                      <a:pt x="0" y="34163"/>
                      <a:pt x="34163" y="0"/>
                      <a:pt x="76200" y="0"/>
                    </a:cubicBezTo>
                    <a:cubicBezTo>
                      <a:pt x="118237" y="0"/>
                      <a:pt x="152400" y="34163"/>
                      <a:pt x="152400" y="76200"/>
                    </a:cubicBezTo>
                    <a:lnTo>
                      <a:pt x="152400" y="4249166"/>
                    </a:lnTo>
                    <a:cubicBezTo>
                      <a:pt x="152400" y="4291203"/>
                      <a:pt x="118237" y="4325366"/>
                      <a:pt x="76200" y="4325366"/>
                    </a:cubicBezTo>
                    <a:cubicBezTo>
                      <a:pt x="34163" y="4325366"/>
                      <a:pt x="0" y="4291203"/>
                      <a:pt x="0" y="4249166"/>
                    </a:cubicBezTo>
                    <a:close/>
                  </a:path>
                </a:pathLst>
              </a:custGeom>
              <a:solidFill>
                <a:srgbClr val="006747"/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538950" y="386563"/>
              <a:ext cx="4225531" cy="563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99"/>
                </a:lnSpc>
              </a:pPr>
              <a:r>
                <a:rPr lang="en-US" sz="2499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Comparability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538950" y="1175944"/>
              <a:ext cx="4225531" cy="17496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4"/>
                </a:lnSpc>
              </a:pPr>
              <a:r>
                <a:rPr lang="en-US" sz="2299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Shared analytical categories across all partners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519394" y="2834291"/>
            <a:ext cx="3875517" cy="3335080"/>
            <a:chOff x="0" y="0"/>
            <a:chExt cx="5167356" cy="4446774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16312" y="83333"/>
              <a:ext cx="5151044" cy="4363441"/>
              <a:chOff x="0" y="0"/>
              <a:chExt cx="5151044" cy="4363441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19050" y="19050"/>
                <a:ext cx="5112893" cy="4325366"/>
              </a:xfrm>
              <a:custGeom>
                <a:avLst/>
                <a:gdLst/>
                <a:ahLst/>
                <a:cxnLst/>
                <a:rect r="r" b="b" t="t" l="l"/>
                <a:pathLst>
                  <a:path h="4325366" w="5112893">
                    <a:moveTo>
                      <a:pt x="0" y="182880"/>
                    </a:moveTo>
                    <a:cubicBezTo>
                      <a:pt x="0" y="81915"/>
                      <a:pt x="82042" y="0"/>
                      <a:pt x="183134" y="0"/>
                    </a:cubicBezTo>
                    <a:lnTo>
                      <a:pt x="4929759" y="0"/>
                    </a:lnTo>
                    <a:cubicBezTo>
                      <a:pt x="5030851" y="0"/>
                      <a:pt x="5112893" y="81915"/>
                      <a:pt x="5112893" y="182880"/>
                    </a:cubicBezTo>
                    <a:lnTo>
                      <a:pt x="5112893" y="4142486"/>
                    </a:lnTo>
                    <a:cubicBezTo>
                      <a:pt x="5112893" y="4243451"/>
                      <a:pt x="5030851" y="4325366"/>
                      <a:pt x="4929759" y="4325366"/>
                    </a:cubicBezTo>
                    <a:lnTo>
                      <a:pt x="183134" y="4325366"/>
                    </a:lnTo>
                    <a:cubicBezTo>
                      <a:pt x="82042" y="4325366"/>
                      <a:pt x="0" y="4243451"/>
                      <a:pt x="0" y="4142486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5150993" cy="4363466"/>
              </a:xfrm>
              <a:custGeom>
                <a:avLst/>
                <a:gdLst/>
                <a:ahLst/>
                <a:cxnLst/>
                <a:rect r="r" b="b" t="t" l="l"/>
                <a:pathLst>
                  <a:path h="4363466" w="5150993">
                    <a:moveTo>
                      <a:pt x="0" y="201930"/>
                    </a:moveTo>
                    <a:cubicBezTo>
                      <a:pt x="0" y="90424"/>
                      <a:pt x="90551" y="0"/>
                      <a:pt x="202184" y="0"/>
                    </a:cubicBezTo>
                    <a:lnTo>
                      <a:pt x="4948809" y="0"/>
                    </a:lnTo>
                    <a:lnTo>
                      <a:pt x="4948809" y="19050"/>
                    </a:lnTo>
                    <a:lnTo>
                      <a:pt x="4948809" y="0"/>
                    </a:lnTo>
                    <a:cubicBezTo>
                      <a:pt x="5060442" y="0"/>
                      <a:pt x="5150993" y="90424"/>
                      <a:pt x="5150993" y="201930"/>
                    </a:cubicBezTo>
                    <a:lnTo>
                      <a:pt x="5131943" y="201930"/>
                    </a:lnTo>
                    <a:lnTo>
                      <a:pt x="5150993" y="201930"/>
                    </a:lnTo>
                    <a:lnTo>
                      <a:pt x="5150993" y="4161536"/>
                    </a:lnTo>
                    <a:lnTo>
                      <a:pt x="5131943" y="4161536"/>
                    </a:lnTo>
                    <a:lnTo>
                      <a:pt x="5150993" y="4161536"/>
                    </a:lnTo>
                    <a:cubicBezTo>
                      <a:pt x="5150993" y="4273042"/>
                      <a:pt x="5060442" y="4363466"/>
                      <a:pt x="4948809" y="4363466"/>
                    </a:cubicBezTo>
                    <a:lnTo>
                      <a:pt x="4948809" y="4344416"/>
                    </a:lnTo>
                    <a:lnTo>
                      <a:pt x="4948809" y="4363466"/>
                    </a:lnTo>
                    <a:lnTo>
                      <a:pt x="202184" y="4363466"/>
                    </a:lnTo>
                    <a:lnTo>
                      <a:pt x="202184" y="4344416"/>
                    </a:lnTo>
                    <a:lnTo>
                      <a:pt x="202184" y="4363466"/>
                    </a:lnTo>
                    <a:cubicBezTo>
                      <a:pt x="90551" y="4363466"/>
                      <a:pt x="0" y="4273042"/>
                      <a:pt x="0" y="4161536"/>
                    </a:cubicBezTo>
                    <a:lnTo>
                      <a:pt x="0" y="201930"/>
                    </a:lnTo>
                    <a:lnTo>
                      <a:pt x="19050" y="201930"/>
                    </a:lnTo>
                    <a:lnTo>
                      <a:pt x="0" y="201930"/>
                    </a:lnTo>
                    <a:moveTo>
                      <a:pt x="38100" y="201930"/>
                    </a:moveTo>
                    <a:lnTo>
                      <a:pt x="38100" y="4161536"/>
                    </a:lnTo>
                    <a:lnTo>
                      <a:pt x="19050" y="4161536"/>
                    </a:lnTo>
                    <a:lnTo>
                      <a:pt x="38100" y="4161536"/>
                    </a:lnTo>
                    <a:cubicBezTo>
                      <a:pt x="38100" y="4251960"/>
                      <a:pt x="111506" y="4325366"/>
                      <a:pt x="202184" y="4325366"/>
                    </a:cubicBezTo>
                    <a:lnTo>
                      <a:pt x="4948809" y="4325366"/>
                    </a:lnTo>
                    <a:cubicBezTo>
                      <a:pt x="5039487" y="4325366"/>
                      <a:pt x="5112893" y="4251960"/>
                      <a:pt x="5112893" y="4161536"/>
                    </a:cubicBezTo>
                    <a:lnTo>
                      <a:pt x="5112893" y="201930"/>
                    </a:lnTo>
                    <a:cubicBezTo>
                      <a:pt x="5112893" y="111506"/>
                      <a:pt x="5039487" y="38100"/>
                      <a:pt x="4948809" y="38100"/>
                    </a:cubicBezTo>
                    <a:lnTo>
                      <a:pt x="202184" y="38100"/>
                    </a:lnTo>
                    <a:lnTo>
                      <a:pt x="202184" y="19050"/>
                    </a:lnTo>
                    <a:lnTo>
                      <a:pt x="202184" y="38100"/>
                    </a:lnTo>
                    <a:cubicBezTo>
                      <a:pt x="111506" y="38100"/>
                      <a:pt x="38100" y="111506"/>
                      <a:pt x="38100" y="201930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0"/>
              <a:ext cx="152400" cy="4325341"/>
              <a:chOff x="0" y="0"/>
              <a:chExt cx="152400" cy="4325341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152400" cy="4325366"/>
              </a:xfrm>
              <a:custGeom>
                <a:avLst/>
                <a:gdLst/>
                <a:ahLst/>
                <a:cxnLst/>
                <a:rect r="r" b="b" t="t" l="l"/>
                <a:pathLst>
                  <a:path h="4325366" w="152400">
                    <a:moveTo>
                      <a:pt x="0" y="76200"/>
                    </a:moveTo>
                    <a:cubicBezTo>
                      <a:pt x="0" y="34163"/>
                      <a:pt x="34163" y="0"/>
                      <a:pt x="76200" y="0"/>
                    </a:cubicBezTo>
                    <a:cubicBezTo>
                      <a:pt x="118237" y="0"/>
                      <a:pt x="152400" y="34163"/>
                      <a:pt x="152400" y="76200"/>
                    </a:cubicBezTo>
                    <a:lnTo>
                      <a:pt x="152400" y="4249166"/>
                    </a:lnTo>
                    <a:cubicBezTo>
                      <a:pt x="152400" y="4291203"/>
                      <a:pt x="118237" y="4325366"/>
                      <a:pt x="76200" y="4325366"/>
                    </a:cubicBezTo>
                    <a:cubicBezTo>
                      <a:pt x="34163" y="4325366"/>
                      <a:pt x="0" y="4291203"/>
                      <a:pt x="0" y="4249166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</p:grpSp>
        <p:sp>
          <p:nvSpPr>
            <p:cNvPr name="TextBox 22" id="22"/>
            <p:cNvSpPr txBox="true"/>
            <p:nvPr/>
          </p:nvSpPr>
          <p:spPr>
            <a:xfrm rot="0">
              <a:off x="538963" y="377038"/>
              <a:ext cx="4225722" cy="4850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2"/>
                </a:lnSpc>
              </a:pPr>
              <a:r>
                <a:rPr lang="en-US" sz="24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Multidimensionality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538963" y="1208564"/>
              <a:ext cx="4407220" cy="29434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5"/>
                </a:lnSpc>
              </a:pPr>
              <a:r>
                <a:rPr lang="en-US" sz="23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Reflects NbS's simultaneous environmental, economic, and social effects</a:t>
              </a:r>
            </a:p>
          </p:txBody>
        </p:sp>
        <p:grpSp>
          <p:nvGrpSpPr>
            <p:cNvPr name="Group 24" id="24"/>
            <p:cNvGrpSpPr/>
            <p:nvPr/>
          </p:nvGrpSpPr>
          <p:grpSpPr>
            <a:xfrm rot="0">
              <a:off x="0" y="121433"/>
              <a:ext cx="152400" cy="4325341"/>
              <a:chOff x="0" y="0"/>
              <a:chExt cx="152400" cy="4325341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52400" cy="4325366"/>
              </a:xfrm>
              <a:custGeom>
                <a:avLst/>
                <a:gdLst/>
                <a:ahLst/>
                <a:cxnLst/>
                <a:rect r="r" b="b" t="t" l="l"/>
                <a:pathLst>
                  <a:path h="4325366" w="152400">
                    <a:moveTo>
                      <a:pt x="0" y="76200"/>
                    </a:moveTo>
                    <a:cubicBezTo>
                      <a:pt x="0" y="34163"/>
                      <a:pt x="34163" y="0"/>
                      <a:pt x="76200" y="0"/>
                    </a:cubicBezTo>
                    <a:cubicBezTo>
                      <a:pt x="118237" y="0"/>
                      <a:pt x="152400" y="34163"/>
                      <a:pt x="152400" y="76200"/>
                    </a:cubicBezTo>
                    <a:lnTo>
                      <a:pt x="152400" y="4249166"/>
                    </a:lnTo>
                    <a:cubicBezTo>
                      <a:pt x="152400" y="4291203"/>
                      <a:pt x="118237" y="4325366"/>
                      <a:pt x="76200" y="4325366"/>
                    </a:cubicBezTo>
                    <a:cubicBezTo>
                      <a:pt x="34163" y="4325366"/>
                      <a:pt x="0" y="4291203"/>
                      <a:pt x="0" y="4249166"/>
                    </a:cubicBezTo>
                    <a:close/>
                  </a:path>
                </a:pathLst>
              </a:custGeom>
              <a:solidFill>
                <a:srgbClr val="006747"/>
              </a:solidFill>
            </p:spPr>
          </p:sp>
        </p:grpSp>
      </p:grpSp>
      <p:grpSp>
        <p:nvGrpSpPr>
          <p:cNvPr name="Group 26" id="26"/>
          <p:cNvGrpSpPr/>
          <p:nvPr/>
        </p:nvGrpSpPr>
        <p:grpSpPr>
          <a:xfrm rot="0">
            <a:off x="9443742" y="6367462"/>
            <a:ext cx="3877570" cy="2864348"/>
            <a:chOff x="0" y="0"/>
            <a:chExt cx="5170094" cy="3819131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19050" y="0"/>
              <a:ext cx="5151044" cy="3819131"/>
              <a:chOff x="0" y="0"/>
              <a:chExt cx="5151044" cy="3819131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19050" y="19050"/>
                <a:ext cx="5113020" cy="3781044"/>
              </a:xfrm>
              <a:custGeom>
                <a:avLst/>
                <a:gdLst/>
                <a:ahLst/>
                <a:cxnLst/>
                <a:rect r="r" b="b" t="t" l="l"/>
                <a:pathLst>
                  <a:path h="3781044" w="5113020">
                    <a:moveTo>
                      <a:pt x="0" y="182880"/>
                    </a:moveTo>
                    <a:cubicBezTo>
                      <a:pt x="0" y="81915"/>
                      <a:pt x="82042" y="0"/>
                      <a:pt x="183388" y="0"/>
                    </a:cubicBezTo>
                    <a:lnTo>
                      <a:pt x="4929632" y="0"/>
                    </a:lnTo>
                    <a:cubicBezTo>
                      <a:pt x="5030851" y="0"/>
                      <a:pt x="5113020" y="81915"/>
                      <a:pt x="5113020" y="182880"/>
                    </a:cubicBezTo>
                    <a:lnTo>
                      <a:pt x="5113020" y="3598164"/>
                    </a:lnTo>
                    <a:cubicBezTo>
                      <a:pt x="5113020" y="3699129"/>
                      <a:pt x="5030978" y="3781044"/>
                      <a:pt x="4929632" y="3781044"/>
                    </a:cubicBezTo>
                    <a:lnTo>
                      <a:pt x="183388" y="3781044"/>
                    </a:lnTo>
                    <a:cubicBezTo>
                      <a:pt x="82169" y="3781044"/>
                      <a:pt x="0" y="3699129"/>
                      <a:pt x="0" y="359816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5151120" cy="3819144"/>
              </a:xfrm>
              <a:custGeom>
                <a:avLst/>
                <a:gdLst/>
                <a:ahLst/>
                <a:cxnLst/>
                <a:rect r="r" b="b" t="t" l="l"/>
                <a:pathLst>
                  <a:path h="3819144" w="5151120">
                    <a:moveTo>
                      <a:pt x="0" y="201930"/>
                    </a:moveTo>
                    <a:cubicBezTo>
                      <a:pt x="0" y="90424"/>
                      <a:pt x="90678" y="0"/>
                      <a:pt x="202438" y="0"/>
                    </a:cubicBezTo>
                    <a:lnTo>
                      <a:pt x="4948682" y="0"/>
                    </a:lnTo>
                    <a:lnTo>
                      <a:pt x="4948682" y="19050"/>
                    </a:lnTo>
                    <a:lnTo>
                      <a:pt x="4948682" y="0"/>
                    </a:lnTo>
                    <a:cubicBezTo>
                      <a:pt x="5060442" y="0"/>
                      <a:pt x="5151120" y="90424"/>
                      <a:pt x="5151120" y="201930"/>
                    </a:cubicBezTo>
                    <a:lnTo>
                      <a:pt x="5132070" y="201930"/>
                    </a:lnTo>
                    <a:lnTo>
                      <a:pt x="5151120" y="201930"/>
                    </a:lnTo>
                    <a:lnTo>
                      <a:pt x="5151120" y="3617214"/>
                    </a:lnTo>
                    <a:lnTo>
                      <a:pt x="5132070" y="3617214"/>
                    </a:lnTo>
                    <a:lnTo>
                      <a:pt x="5151120" y="3617214"/>
                    </a:lnTo>
                    <a:cubicBezTo>
                      <a:pt x="5151120" y="3728847"/>
                      <a:pt x="5060442" y="3819144"/>
                      <a:pt x="4948682" y="3819144"/>
                    </a:cubicBezTo>
                    <a:lnTo>
                      <a:pt x="4948682" y="3800094"/>
                    </a:lnTo>
                    <a:lnTo>
                      <a:pt x="4948682" y="3819144"/>
                    </a:lnTo>
                    <a:lnTo>
                      <a:pt x="202438" y="3819144"/>
                    </a:lnTo>
                    <a:lnTo>
                      <a:pt x="202438" y="3800094"/>
                    </a:lnTo>
                    <a:lnTo>
                      <a:pt x="202438" y="3819144"/>
                    </a:lnTo>
                    <a:cubicBezTo>
                      <a:pt x="90678" y="3819144"/>
                      <a:pt x="0" y="3728720"/>
                      <a:pt x="0" y="3617214"/>
                    </a:cubicBezTo>
                    <a:lnTo>
                      <a:pt x="0" y="201930"/>
                    </a:lnTo>
                    <a:lnTo>
                      <a:pt x="19050" y="201930"/>
                    </a:lnTo>
                    <a:lnTo>
                      <a:pt x="0" y="201930"/>
                    </a:lnTo>
                    <a:moveTo>
                      <a:pt x="38100" y="201930"/>
                    </a:moveTo>
                    <a:lnTo>
                      <a:pt x="38100" y="3617214"/>
                    </a:lnTo>
                    <a:lnTo>
                      <a:pt x="19050" y="3617214"/>
                    </a:lnTo>
                    <a:lnTo>
                      <a:pt x="38100" y="3617214"/>
                    </a:lnTo>
                    <a:cubicBezTo>
                      <a:pt x="38100" y="3707638"/>
                      <a:pt x="111633" y="3781044"/>
                      <a:pt x="202438" y="3781044"/>
                    </a:cubicBezTo>
                    <a:lnTo>
                      <a:pt x="4948682" y="3781044"/>
                    </a:lnTo>
                    <a:cubicBezTo>
                      <a:pt x="5039487" y="3781044"/>
                      <a:pt x="5113020" y="3707638"/>
                      <a:pt x="5113020" y="3617214"/>
                    </a:cubicBezTo>
                    <a:lnTo>
                      <a:pt x="5113020" y="201930"/>
                    </a:lnTo>
                    <a:cubicBezTo>
                      <a:pt x="5113020" y="111506"/>
                      <a:pt x="5039487" y="38100"/>
                      <a:pt x="4948682" y="38100"/>
                    </a:cubicBezTo>
                    <a:lnTo>
                      <a:pt x="202438" y="38100"/>
                    </a:lnTo>
                    <a:lnTo>
                      <a:pt x="202438" y="19050"/>
                    </a:lnTo>
                    <a:lnTo>
                      <a:pt x="202438" y="38100"/>
                    </a:lnTo>
                    <a:cubicBezTo>
                      <a:pt x="111633" y="38100"/>
                      <a:pt x="38100" y="111506"/>
                      <a:pt x="38100" y="201930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0" y="19050"/>
              <a:ext cx="152400" cy="3781031"/>
              <a:chOff x="0" y="0"/>
              <a:chExt cx="152400" cy="3781031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152400" cy="3781044"/>
              </a:xfrm>
              <a:custGeom>
                <a:avLst/>
                <a:gdLst/>
                <a:ahLst/>
                <a:cxnLst/>
                <a:rect r="r" b="b" t="t" l="l"/>
                <a:pathLst>
                  <a:path h="3781044" w="152400">
                    <a:moveTo>
                      <a:pt x="0" y="76200"/>
                    </a:moveTo>
                    <a:cubicBezTo>
                      <a:pt x="0" y="34163"/>
                      <a:pt x="34163" y="0"/>
                      <a:pt x="76200" y="0"/>
                    </a:cubicBezTo>
                    <a:cubicBezTo>
                      <a:pt x="118237" y="0"/>
                      <a:pt x="152400" y="34163"/>
                      <a:pt x="152400" y="76200"/>
                    </a:cubicBezTo>
                    <a:lnTo>
                      <a:pt x="152400" y="3704844"/>
                    </a:lnTo>
                    <a:cubicBezTo>
                      <a:pt x="152400" y="3746881"/>
                      <a:pt x="118237" y="3781044"/>
                      <a:pt x="76200" y="3781044"/>
                    </a:cubicBezTo>
                    <a:cubicBezTo>
                      <a:pt x="34163" y="3781044"/>
                      <a:pt x="0" y="3746881"/>
                      <a:pt x="0" y="3704844"/>
                    </a:cubicBezTo>
                    <a:close/>
                  </a:path>
                </a:pathLst>
              </a:custGeom>
              <a:solidFill>
                <a:srgbClr val="006747"/>
              </a:solidFill>
            </p:spPr>
          </p:sp>
        </p:grpSp>
        <p:sp>
          <p:nvSpPr>
            <p:cNvPr name="TextBox 32" id="32"/>
            <p:cNvSpPr txBox="true"/>
            <p:nvPr/>
          </p:nvSpPr>
          <p:spPr>
            <a:xfrm rot="0">
              <a:off x="538950" y="386563"/>
              <a:ext cx="4225531" cy="563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99"/>
                </a:lnSpc>
              </a:pPr>
              <a:r>
                <a:rPr lang="en-US" sz="2499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Balance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538950" y="1175944"/>
              <a:ext cx="4225531" cy="11527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4"/>
                </a:lnSpc>
              </a:pPr>
              <a:r>
                <a:rPr lang="en-US" sz="2299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Captures both barriers and enabling conditions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3519394" y="6367462"/>
            <a:ext cx="3877713" cy="2864348"/>
            <a:chOff x="0" y="0"/>
            <a:chExt cx="5170284" cy="3819131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19050" y="0"/>
              <a:ext cx="5151234" cy="3819131"/>
              <a:chOff x="0" y="0"/>
              <a:chExt cx="5151234" cy="3819131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19050" y="19050"/>
                <a:ext cx="5113147" cy="3781044"/>
              </a:xfrm>
              <a:custGeom>
                <a:avLst/>
                <a:gdLst/>
                <a:ahLst/>
                <a:cxnLst/>
                <a:rect r="r" b="b" t="t" l="l"/>
                <a:pathLst>
                  <a:path h="3781044" w="5113147">
                    <a:moveTo>
                      <a:pt x="0" y="182880"/>
                    </a:moveTo>
                    <a:cubicBezTo>
                      <a:pt x="0" y="81915"/>
                      <a:pt x="82042" y="0"/>
                      <a:pt x="183388" y="0"/>
                    </a:cubicBezTo>
                    <a:lnTo>
                      <a:pt x="4929759" y="0"/>
                    </a:lnTo>
                    <a:cubicBezTo>
                      <a:pt x="5030978" y="0"/>
                      <a:pt x="5113147" y="81915"/>
                      <a:pt x="5113147" y="182880"/>
                    </a:cubicBezTo>
                    <a:lnTo>
                      <a:pt x="5113147" y="3598164"/>
                    </a:lnTo>
                    <a:cubicBezTo>
                      <a:pt x="5113147" y="3699129"/>
                      <a:pt x="5031105" y="3781044"/>
                      <a:pt x="4929759" y="3781044"/>
                    </a:cubicBezTo>
                    <a:lnTo>
                      <a:pt x="183388" y="3781044"/>
                    </a:lnTo>
                    <a:cubicBezTo>
                      <a:pt x="82169" y="3781044"/>
                      <a:pt x="0" y="3699129"/>
                      <a:pt x="0" y="359816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5151247" cy="3819144"/>
              </a:xfrm>
              <a:custGeom>
                <a:avLst/>
                <a:gdLst/>
                <a:ahLst/>
                <a:cxnLst/>
                <a:rect r="r" b="b" t="t" l="l"/>
                <a:pathLst>
                  <a:path h="3819144" w="5151247">
                    <a:moveTo>
                      <a:pt x="0" y="201930"/>
                    </a:moveTo>
                    <a:cubicBezTo>
                      <a:pt x="0" y="90424"/>
                      <a:pt x="90678" y="0"/>
                      <a:pt x="202438" y="0"/>
                    </a:cubicBezTo>
                    <a:lnTo>
                      <a:pt x="4948809" y="0"/>
                    </a:lnTo>
                    <a:lnTo>
                      <a:pt x="4948809" y="19050"/>
                    </a:lnTo>
                    <a:lnTo>
                      <a:pt x="4948809" y="0"/>
                    </a:lnTo>
                    <a:cubicBezTo>
                      <a:pt x="5060569" y="0"/>
                      <a:pt x="5151247" y="90424"/>
                      <a:pt x="5151247" y="201930"/>
                    </a:cubicBezTo>
                    <a:lnTo>
                      <a:pt x="5132197" y="201930"/>
                    </a:lnTo>
                    <a:lnTo>
                      <a:pt x="5151247" y="201930"/>
                    </a:lnTo>
                    <a:lnTo>
                      <a:pt x="5151247" y="3617214"/>
                    </a:lnTo>
                    <a:lnTo>
                      <a:pt x="5132197" y="3617214"/>
                    </a:lnTo>
                    <a:lnTo>
                      <a:pt x="5151247" y="3617214"/>
                    </a:lnTo>
                    <a:cubicBezTo>
                      <a:pt x="5151247" y="3728847"/>
                      <a:pt x="5060569" y="3819144"/>
                      <a:pt x="4948809" y="3819144"/>
                    </a:cubicBezTo>
                    <a:lnTo>
                      <a:pt x="4948809" y="3800094"/>
                    </a:lnTo>
                    <a:lnTo>
                      <a:pt x="4948809" y="3819144"/>
                    </a:lnTo>
                    <a:lnTo>
                      <a:pt x="202438" y="3819144"/>
                    </a:lnTo>
                    <a:lnTo>
                      <a:pt x="202438" y="3800094"/>
                    </a:lnTo>
                    <a:lnTo>
                      <a:pt x="202438" y="3819144"/>
                    </a:lnTo>
                    <a:cubicBezTo>
                      <a:pt x="90678" y="3819144"/>
                      <a:pt x="0" y="3728720"/>
                      <a:pt x="0" y="3617214"/>
                    </a:cubicBezTo>
                    <a:lnTo>
                      <a:pt x="0" y="201930"/>
                    </a:lnTo>
                    <a:lnTo>
                      <a:pt x="19050" y="201930"/>
                    </a:lnTo>
                    <a:lnTo>
                      <a:pt x="0" y="201930"/>
                    </a:lnTo>
                    <a:moveTo>
                      <a:pt x="38100" y="201930"/>
                    </a:moveTo>
                    <a:lnTo>
                      <a:pt x="38100" y="3617214"/>
                    </a:lnTo>
                    <a:lnTo>
                      <a:pt x="19050" y="3617214"/>
                    </a:lnTo>
                    <a:lnTo>
                      <a:pt x="38100" y="3617214"/>
                    </a:lnTo>
                    <a:cubicBezTo>
                      <a:pt x="38100" y="3707638"/>
                      <a:pt x="111633" y="3781044"/>
                      <a:pt x="202438" y="3781044"/>
                    </a:cubicBezTo>
                    <a:lnTo>
                      <a:pt x="4948809" y="3781044"/>
                    </a:lnTo>
                    <a:cubicBezTo>
                      <a:pt x="5039614" y="3781044"/>
                      <a:pt x="5113147" y="3707638"/>
                      <a:pt x="5113147" y="3617214"/>
                    </a:cubicBezTo>
                    <a:lnTo>
                      <a:pt x="5113147" y="201930"/>
                    </a:lnTo>
                    <a:cubicBezTo>
                      <a:pt x="5113147" y="111506"/>
                      <a:pt x="5039614" y="38100"/>
                      <a:pt x="4948809" y="38100"/>
                    </a:cubicBezTo>
                    <a:lnTo>
                      <a:pt x="202438" y="38100"/>
                    </a:lnTo>
                    <a:lnTo>
                      <a:pt x="202438" y="19050"/>
                    </a:lnTo>
                    <a:lnTo>
                      <a:pt x="202438" y="38100"/>
                    </a:lnTo>
                    <a:cubicBezTo>
                      <a:pt x="111633" y="38100"/>
                      <a:pt x="38100" y="111506"/>
                      <a:pt x="38100" y="201930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0" y="19050"/>
              <a:ext cx="152400" cy="3781031"/>
              <a:chOff x="0" y="0"/>
              <a:chExt cx="152400" cy="3781031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152400" cy="3781044"/>
              </a:xfrm>
              <a:custGeom>
                <a:avLst/>
                <a:gdLst/>
                <a:ahLst/>
                <a:cxnLst/>
                <a:rect r="r" b="b" t="t" l="l"/>
                <a:pathLst>
                  <a:path h="3781044" w="152400">
                    <a:moveTo>
                      <a:pt x="0" y="76200"/>
                    </a:moveTo>
                    <a:cubicBezTo>
                      <a:pt x="0" y="34163"/>
                      <a:pt x="34163" y="0"/>
                      <a:pt x="76200" y="0"/>
                    </a:cubicBezTo>
                    <a:cubicBezTo>
                      <a:pt x="118237" y="0"/>
                      <a:pt x="152400" y="34163"/>
                      <a:pt x="152400" y="76200"/>
                    </a:cubicBezTo>
                    <a:lnTo>
                      <a:pt x="152400" y="3704844"/>
                    </a:lnTo>
                    <a:cubicBezTo>
                      <a:pt x="152400" y="3746881"/>
                      <a:pt x="118237" y="3781044"/>
                      <a:pt x="76200" y="3781044"/>
                    </a:cubicBezTo>
                    <a:cubicBezTo>
                      <a:pt x="34163" y="3781044"/>
                      <a:pt x="0" y="3746881"/>
                      <a:pt x="0" y="3704844"/>
                    </a:cubicBezTo>
                    <a:close/>
                  </a:path>
                </a:pathLst>
              </a:custGeom>
              <a:solidFill>
                <a:srgbClr val="006747"/>
              </a:solidFill>
            </p:spPr>
          </p:sp>
        </p:grpSp>
        <p:sp>
          <p:nvSpPr>
            <p:cNvPr name="TextBox 40" id="40"/>
            <p:cNvSpPr txBox="true"/>
            <p:nvPr/>
          </p:nvSpPr>
          <p:spPr>
            <a:xfrm rot="0">
              <a:off x="538963" y="386563"/>
              <a:ext cx="4225722" cy="563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99"/>
                </a:lnSpc>
              </a:pPr>
              <a:r>
                <a:rPr lang="en-US" sz="2499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Transferability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538963" y="1175944"/>
              <a:ext cx="4225722" cy="23465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4"/>
                </a:lnSpc>
              </a:pPr>
              <a:r>
                <a:rPr lang="en-US" sz="2299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Biogeographical framing distinguishes context-specific from cross-regional patterns</a:t>
              </a:r>
            </a:p>
          </p:txBody>
        </p:sp>
      </p:grpSp>
      <p:sp>
        <p:nvSpPr>
          <p:cNvPr name="Freeform 42" id="42"/>
          <p:cNvSpPr/>
          <p:nvPr/>
        </p:nvSpPr>
        <p:spPr>
          <a:xfrm flipH="true" flipV="false" rot="0">
            <a:off x="-2722505" y="6670755"/>
            <a:ext cx="21435990" cy="7300234"/>
          </a:xfrm>
          <a:custGeom>
            <a:avLst/>
            <a:gdLst/>
            <a:ahLst/>
            <a:cxnLst/>
            <a:rect r="r" b="b" t="t" l="l"/>
            <a:pathLst>
              <a:path h="7300234" w="21435990">
                <a:moveTo>
                  <a:pt x="21435990" y="0"/>
                </a:moveTo>
                <a:lnTo>
                  <a:pt x="0" y="0"/>
                </a:lnTo>
                <a:lnTo>
                  <a:pt x="0" y="7300234"/>
                </a:lnTo>
                <a:lnTo>
                  <a:pt x="21435990" y="7300234"/>
                </a:lnTo>
                <a:lnTo>
                  <a:pt x="2143599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10897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-8922689">
            <a:off x="4042985" y="-4232457"/>
            <a:ext cx="19205888" cy="5100637"/>
          </a:xfrm>
          <a:custGeom>
            <a:avLst/>
            <a:gdLst/>
            <a:ahLst/>
            <a:cxnLst/>
            <a:rect r="r" b="b" t="t" l="l"/>
            <a:pathLst>
              <a:path h="5100637" w="19205888">
                <a:moveTo>
                  <a:pt x="0" y="0"/>
                </a:moveTo>
                <a:lnTo>
                  <a:pt x="19205887" y="0"/>
                </a:lnTo>
                <a:lnTo>
                  <a:pt x="19205887" y="5100636"/>
                </a:lnTo>
                <a:lnTo>
                  <a:pt x="0" y="51006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42208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0" y="-196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54673" y="594570"/>
            <a:ext cx="14978510" cy="1319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96"/>
              </a:lnSpc>
            </a:pPr>
            <a:r>
              <a:rPr lang="en-US" sz="42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Analytical Pipeline: </a:t>
            </a:r>
          </a:p>
          <a:p>
            <a:pPr algn="ctr">
              <a:lnSpc>
                <a:spcPts val="5299"/>
              </a:lnSpc>
            </a:pPr>
            <a:r>
              <a:rPr lang="en-US" sz="42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Occurrence and Co-occurrence Analysis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2379830"/>
            <a:ext cx="15910608" cy="6412980"/>
            <a:chOff x="0" y="0"/>
            <a:chExt cx="22414775" cy="9034570"/>
          </a:xfrm>
        </p:grpSpPr>
        <p:sp>
          <p:nvSpPr>
            <p:cNvPr name="Freeform 4" id="4" descr="preencoded.png"/>
            <p:cNvSpPr/>
            <p:nvPr/>
          </p:nvSpPr>
          <p:spPr>
            <a:xfrm flipH="false" flipV="false" rot="0">
              <a:off x="0" y="0"/>
              <a:ext cx="22414813" cy="9034544"/>
            </a:xfrm>
            <a:custGeom>
              <a:avLst/>
              <a:gdLst/>
              <a:ahLst/>
              <a:cxnLst/>
              <a:rect r="r" b="b" t="t" l="l"/>
              <a:pathLst>
                <a:path h="9034544" w="22414813">
                  <a:moveTo>
                    <a:pt x="0" y="0"/>
                  </a:moveTo>
                  <a:lnTo>
                    <a:pt x="22414813" y="0"/>
                  </a:lnTo>
                  <a:lnTo>
                    <a:pt x="22414813" y="9034544"/>
                  </a:lnTo>
                  <a:lnTo>
                    <a:pt x="0" y="9034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4414" r="0" b="-4415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5022130" y="6988438"/>
            <a:ext cx="3370983" cy="1227498"/>
            <a:chOff x="0" y="0"/>
            <a:chExt cx="4494644" cy="163666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4494644" cy="10903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99"/>
                </a:lnSpc>
              </a:pPr>
              <a:r>
                <a:rPr lang="en-US" sz="2499" b="true">
                  <a:solidFill>
                    <a:srgbClr val="006747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Occurrence Analysis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882970"/>
              <a:ext cx="4494644" cy="753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Assign units to four regions; record frequency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661865" y="2978753"/>
            <a:ext cx="3370993" cy="1784575"/>
            <a:chOff x="0" y="0"/>
            <a:chExt cx="4494657" cy="237943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9525"/>
              <a:ext cx="4494657" cy="10903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99"/>
                </a:lnSpc>
              </a:pPr>
              <a:r>
                <a:rPr lang="en-US" sz="2499" b="true">
                  <a:solidFill>
                    <a:srgbClr val="006747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Co-occurrence Analysis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244130"/>
              <a:ext cx="4494657" cy="1135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Cross-analyse units across three dimensions; build intersection matrix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608893" y="9210675"/>
            <a:ext cx="17345511" cy="757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79"/>
              </a:lnSpc>
            </a:pPr>
            <a:r>
              <a:rPr lang="en-US" sz="1968" b="true">
                <a:solidFill>
                  <a:srgbClr val="4B4A4A"/>
                </a:solidFill>
                <a:latin typeface="Arimo Bold"/>
                <a:ea typeface="Arimo Bold"/>
                <a:cs typeface="Arimo Bold"/>
                <a:sym typeface="Arimo Bold"/>
              </a:rPr>
              <a:t>Occurrence analysis</a:t>
            </a:r>
            <a:r>
              <a:rPr lang="en-US" sz="1968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shows </a:t>
            </a:r>
            <a:r>
              <a:rPr lang="en-US" sz="1968" i="true">
                <a:solidFill>
                  <a:srgbClr val="4B4A4A"/>
                </a:solidFill>
                <a:latin typeface="Arimo Italics"/>
                <a:ea typeface="Arimo Italics"/>
                <a:cs typeface="Arimo Italics"/>
                <a:sym typeface="Arimo Italics"/>
              </a:rPr>
              <a:t>what recurs</a:t>
            </a:r>
            <a:r>
              <a:rPr lang="en-US" sz="1968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across regions and dimensions. </a:t>
            </a:r>
            <a:r>
              <a:rPr lang="en-US" sz="1968" b="true">
                <a:solidFill>
                  <a:srgbClr val="4B4A4A"/>
                </a:solidFill>
                <a:latin typeface="Arimo Bold"/>
                <a:ea typeface="Arimo Bold"/>
                <a:cs typeface="Arimo Bold"/>
                <a:sym typeface="Arimo Bold"/>
              </a:rPr>
              <a:t>Co-occurrence analysis</a:t>
            </a:r>
            <a:r>
              <a:rPr lang="en-US" sz="1968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shows </a:t>
            </a:r>
            <a:r>
              <a:rPr lang="en-US" sz="1968" i="true">
                <a:solidFill>
                  <a:srgbClr val="4B4A4A"/>
                </a:solidFill>
                <a:latin typeface="Arimo Italics"/>
                <a:ea typeface="Arimo Italics"/>
                <a:cs typeface="Arimo Italics"/>
                <a:sym typeface="Arimo Italics"/>
              </a:rPr>
              <a:t>how recurrent elements combine</a:t>
            </a:r>
            <a:r>
              <a:rPr lang="en-US" sz="1968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— together enabling a structured European interpretation of national findings.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-1726511" y="-13291185"/>
            <a:ext cx="27958090" cy="20279622"/>
            <a:chOff x="0" y="0"/>
            <a:chExt cx="37277454" cy="27039497"/>
          </a:xfrm>
        </p:grpSpPr>
        <p:sp>
          <p:nvSpPr>
            <p:cNvPr name="Freeform 13" id="13"/>
            <p:cNvSpPr/>
            <p:nvPr/>
          </p:nvSpPr>
          <p:spPr>
            <a:xfrm flipH="false" flipV="false" rot="-10515716">
              <a:off x="395177" y="10655407"/>
              <a:ext cx="28451911" cy="10745496"/>
            </a:xfrm>
            <a:custGeom>
              <a:avLst/>
              <a:gdLst/>
              <a:ahLst/>
              <a:cxnLst/>
              <a:rect r="r" b="b" t="t" l="l"/>
              <a:pathLst>
                <a:path h="10745496" w="28451911">
                  <a:moveTo>
                    <a:pt x="0" y="0"/>
                  </a:moveTo>
                  <a:lnTo>
                    <a:pt x="28451911" y="0"/>
                  </a:lnTo>
                  <a:lnTo>
                    <a:pt x="28451911" y="10745496"/>
                  </a:lnTo>
                  <a:lnTo>
                    <a:pt x="0" y="10745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-8394331">
              <a:off x="10361261" y="9087067"/>
              <a:ext cx="26805976" cy="10123872"/>
            </a:xfrm>
            <a:custGeom>
              <a:avLst/>
              <a:gdLst/>
              <a:ahLst/>
              <a:cxnLst/>
              <a:rect r="r" b="b" t="t" l="l"/>
              <a:pathLst>
                <a:path h="10123872" w="26805976">
                  <a:moveTo>
                    <a:pt x="0" y="0"/>
                  </a:moveTo>
                  <a:lnTo>
                    <a:pt x="26805977" y="0"/>
                  </a:lnTo>
                  <a:lnTo>
                    <a:pt x="26805977" y="10123872"/>
                  </a:lnTo>
                  <a:lnTo>
                    <a:pt x="0" y="101238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-8984224">
              <a:off x="8598413" y="6058837"/>
              <a:ext cx="25904839" cy="6879722"/>
            </a:xfrm>
            <a:custGeom>
              <a:avLst/>
              <a:gdLst/>
              <a:ahLst/>
              <a:cxnLst/>
              <a:rect r="r" b="b" t="t" l="l"/>
              <a:pathLst>
                <a:path h="6879722" w="25904839">
                  <a:moveTo>
                    <a:pt x="0" y="0"/>
                  </a:moveTo>
                  <a:lnTo>
                    <a:pt x="25904839" y="0"/>
                  </a:lnTo>
                  <a:lnTo>
                    <a:pt x="25904839" y="6879721"/>
                  </a:lnTo>
                  <a:lnTo>
                    <a:pt x="0" y="6879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-42208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9168967">
              <a:off x="8725581" y="12787297"/>
              <a:ext cx="25904839" cy="8822144"/>
            </a:xfrm>
            <a:custGeom>
              <a:avLst/>
              <a:gdLst/>
              <a:ahLst/>
              <a:cxnLst/>
              <a:rect r="r" b="b" t="t" l="l"/>
              <a:pathLst>
                <a:path h="8822144" w="25904839">
                  <a:moveTo>
                    <a:pt x="0" y="0"/>
                  </a:moveTo>
                  <a:lnTo>
                    <a:pt x="25904839" y="0"/>
                  </a:lnTo>
                  <a:lnTo>
                    <a:pt x="25904839" y="8822144"/>
                  </a:lnTo>
                  <a:lnTo>
                    <a:pt x="0" y="882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-10897" r="0" b="0"/>
              </a:stretch>
            </a:blipFill>
          </p:spPr>
        </p:sp>
      </p:grpSp>
      <p:sp>
        <p:nvSpPr>
          <p:cNvPr name="Freeform 17" id="17"/>
          <p:cNvSpPr/>
          <p:nvPr/>
        </p:nvSpPr>
        <p:spPr>
          <a:xfrm flipH="false" flipV="false" rot="1940569">
            <a:off x="-9413595" y="5588566"/>
            <a:ext cx="21313553" cy="8049537"/>
          </a:xfrm>
          <a:custGeom>
            <a:avLst/>
            <a:gdLst/>
            <a:ahLst/>
            <a:cxnLst/>
            <a:rect r="r" b="b" t="t" l="l"/>
            <a:pathLst>
              <a:path h="8049537" w="21313553">
                <a:moveTo>
                  <a:pt x="0" y="0"/>
                </a:moveTo>
                <a:lnTo>
                  <a:pt x="21313553" y="0"/>
                </a:lnTo>
                <a:lnTo>
                  <a:pt x="21313553" y="8049537"/>
                </a:lnTo>
                <a:lnTo>
                  <a:pt x="0" y="80495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0" y="0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62202" y="1104567"/>
            <a:ext cx="9414720" cy="734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44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From Matrices to Node Networks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320407" y="1915230"/>
            <a:ext cx="9947312" cy="7519245"/>
            <a:chOff x="0" y="0"/>
            <a:chExt cx="13263083" cy="100256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263049" cy="10025634"/>
            </a:xfrm>
            <a:custGeom>
              <a:avLst/>
              <a:gdLst/>
              <a:ahLst/>
              <a:cxnLst/>
              <a:rect r="r" b="b" t="t" l="l"/>
              <a:pathLst>
                <a:path h="10025634" w="13263049">
                  <a:moveTo>
                    <a:pt x="0" y="0"/>
                  </a:moveTo>
                  <a:lnTo>
                    <a:pt x="13263049" y="0"/>
                  </a:lnTo>
                  <a:lnTo>
                    <a:pt x="13263049" y="10025634"/>
                  </a:lnTo>
                  <a:lnTo>
                    <a:pt x="0" y="10025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69" t="0" r="-969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441270" y="4635256"/>
            <a:ext cx="4332918" cy="433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3"/>
              </a:lnSpc>
            </a:pPr>
            <a:r>
              <a:rPr lang="en-US" sz="2643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What the Networks Show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441270" y="5076825"/>
            <a:ext cx="6951005" cy="1129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2827" indent="-246413" lvl="1">
              <a:lnSpc>
                <a:spcPts val="3003"/>
              </a:lnSpc>
              <a:buFont typeface="Arial"/>
              <a:buChar char="•"/>
            </a:pPr>
            <a:r>
              <a:rPr lang="en-US" sz="2042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Most recurrent issues and most connected strengths</a:t>
            </a:r>
          </a:p>
          <a:p>
            <a:pPr algn="l" marL="492827" indent="-246413" lvl="1">
              <a:lnSpc>
                <a:spcPts val="3003"/>
              </a:lnSpc>
              <a:buFont typeface="Arial"/>
              <a:buChar char="•"/>
            </a:pPr>
            <a:r>
              <a:rPr lang="en-US" sz="2042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Regional patterns — dense or fragmented</a:t>
            </a:r>
          </a:p>
          <a:p>
            <a:pPr algn="l" marL="492827" indent="-246413" lvl="1">
              <a:lnSpc>
                <a:spcPts val="3003"/>
              </a:lnSpc>
              <a:buFont typeface="Arial"/>
              <a:buChar char="•"/>
            </a:pPr>
            <a:r>
              <a:rPr lang="en-US" sz="2042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Emerging convergences, tensions, and trade-offs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441270" y="6506259"/>
            <a:ext cx="7438681" cy="1243336"/>
            <a:chOff x="0" y="0"/>
            <a:chExt cx="9918241" cy="165778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9918241" cy="1657781"/>
              <a:chOff x="0" y="0"/>
              <a:chExt cx="8626904" cy="1441941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626882" cy="1441979"/>
              </a:xfrm>
              <a:custGeom>
                <a:avLst/>
                <a:gdLst/>
                <a:ahLst/>
                <a:cxnLst/>
                <a:rect r="r" b="b" t="t" l="l"/>
                <a:pathLst>
                  <a:path h="1441979" w="8626882">
                    <a:moveTo>
                      <a:pt x="0" y="161989"/>
                    </a:moveTo>
                    <a:cubicBezTo>
                      <a:pt x="0" y="72534"/>
                      <a:pt x="104473" y="0"/>
                      <a:pt x="233316" y="0"/>
                    </a:cubicBezTo>
                    <a:lnTo>
                      <a:pt x="8393567" y="0"/>
                    </a:lnTo>
                    <a:cubicBezTo>
                      <a:pt x="8522409" y="0"/>
                      <a:pt x="8626882" y="72534"/>
                      <a:pt x="8626882" y="161989"/>
                    </a:cubicBezTo>
                    <a:lnTo>
                      <a:pt x="8626882" y="1279975"/>
                    </a:lnTo>
                    <a:cubicBezTo>
                      <a:pt x="8626882" y="1369429"/>
                      <a:pt x="8522409" y="1441979"/>
                      <a:pt x="8393567" y="1441979"/>
                    </a:cubicBezTo>
                    <a:lnTo>
                      <a:pt x="233316" y="1441979"/>
                    </a:lnTo>
                    <a:cubicBezTo>
                      <a:pt x="104473" y="1441979"/>
                      <a:pt x="0" y="1369429"/>
                      <a:pt x="0" y="1279975"/>
                    </a:cubicBezTo>
                    <a:close/>
                  </a:path>
                </a:pathLst>
              </a:custGeom>
              <a:solidFill>
                <a:srgbClr val="64AE37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418851" y="362295"/>
              <a:ext cx="309978" cy="288265"/>
              <a:chOff x="0" y="0"/>
              <a:chExt cx="323921" cy="301231"/>
            </a:xfrm>
          </p:grpSpPr>
          <p:sp>
            <p:nvSpPr>
              <p:cNvPr name="Freeform 11" id="11" descr="preencoded.png"/>
              <p:cNvSpPr/>
              <p:nvPr/>
            </p:nvSpPr>
            <p:spPr>
              <a:xfrm flipH="false" flipV="false" rot="0">
                <a:off x="0" y="0"/>
                <a:ext cx="323910" cy="301244"/>
              </a:xfrm>
              <a:custGeom>
                <a:avLst/>
                <a:gdLst/>
                <a:ahLst/>
                <a:cxnLst/>
                <a:rect r="r" b="b" t="t" l="l"/>
                <a:pathLst>
                  <a:path h="301244" w="323910">
                    <a:moveTo>
                      <a:pt x="0" y="0"/>
                    </a:moveTo>
                    <a:lnTo>
                      <a:pt x="323910" y="0"/>
                    </a:lnTo>
                    <a:lnTo>
                      <a:pt x="323910" y="301244"/>
                    </a:lnTo>
                    <a:lnTo>
                      <a:pt x="0" y="3012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4AE37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1491" y="325158"/>
              <a:ext cx="8651835" cy="940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74"/>
                </a:lnSpc>
              </a:pPr>
              <a:r>
                <a:rPr lang="en-US" sz="1954" b="true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Methodological note:</a:t>
              </a:r>
              <a:r>
                <a:rPr lang="en-US" sz="1954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 Networks do not show causal relationships or statistical correlations.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5703778">
            <a:off x="-10083788" y="6009721"/>
            <a:ext cx="20104482" cy="7592904"/>
          </a:xfrm>
          <a:custGeom>
            <a:avLst/>
            <a:gdLst/>
            <a:ahLst/>
            <a:cxnLst/>
            <a:rect r="r" b="b" t="t" l="l"/>
            <a:pathLst>
              <a:path h="7592904" w="20104482">
                <a:moveTo>
                  <a:pt x="0" y="0"/>
                </a:moveTo>
                <a:lnTo>
                  <a:pt x="20104482" y="0"/>
                </a:lnTo>
                <a:lnTo>
                  <a:pt x="20104482" y="7592904"/>
                </a:lnTo>
                <a:lnTo>
                  <a:pt x="0" y="7592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8394331">
            <a:off x="3224764" y="-4338339"/>
            <a:ext cx="20104482" cy="7592904"/>
          </a:xfrm>
          <a:custGeom>
            <a:avLst/>
            <a:gdLst/>
            <a:ahLst/>
            <a:cxnLst/>
            <a:rect r="r" b="b" t="t" l="l"/>
            <a:pathLst>
              <a:path h="7592904" w="20104482">
                <a:moveTo>
                  <a:pt x="0" y="0"/>
                </a:moveTo>
                <a:lnTo>
                  <a:pt x="20104482" y="0"/>
                </a:lnTo>
                <a:lnTo>
                  <a:pt x="20104482" y="7592905"/>
                </a:lnTo>
                <a:lnTo>
                  <a:pt x="0" y="75929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2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350676">
            <a:off x="-3138126" y="8111975"/>
            <a:ext cx="19428629" cy="6616608"/>
          </a:xfrm>
          <a:custGeom>
            <a:avLst/>
            <a:gdLst/>
            <a:ahLst/>
            <a:cxnLst/>
            <a:rect r="r" b="b" t="t" l="l"/>
            <a:pathLst>
              <a:path h="6616608" w="19428629">
                <a:moveTo>
                  <a:pt x="0" y="0"/>
                </a:moveTo>
                <a:lnTo>
                  <a:pt x="19428629" y="0"/>
                </a:lnTo>
                <a:lnTo>
                  <a:pt x="19428629" y="6616608"/>
                </a:lnTo>
                <a:lnTo>
                  <a:pt x="0" y="6616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0897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8984224">
            <a:off x="2336507" y="-5059138"/>
            <a:ext cx="19428629" cy="5159791"/>
          </a:xfrm>
          <a:custGeom>
            <a:avLst/>
            <a:gdLst/>
            <a:ahLst/>
            <a:cxnLst/>
            <a:rect r="r" b="b" t="t" l="l"/>
            <a:pathLst>
              <a:path h="5159791" w="19428629">
                <a:moveTo>
                  <a:pt x="0" y="0"/>
                </a:moveTo>
                <a:lnTo>
                  <a:pt x="19428629" y="0"/>
                </a:lnTo>
                <a:lnTo>
                  <a:pt x="19428629" y="5159792"/>
                </a:lnTo>
                <a:lnTo>
                  <a:pt x="0" y="51597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42208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2073712">
            <a:off x="-3947886" y="9665913"/>
            <a:ext cx="8536584" cy="2826760"/>
            <a:chOff x="0" y="0"/>
            <a:chExt cx="2327620" cy="77075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327620" cy="770756"/>
            </a:xfrm>
            <a:custGeom>
              <a:avLst/>
              <a:gdLst/>
              <a:ahLst/>
              <a:cxnLst/>
              <a:rect r="r" b="b" t="t" l="l"/>
              <a:pathLst>
                <a:path h="770756" w="2327620">
                  <a:moveTo>
                    <a:pt x="0" y="0"/>
                  </a:moveTo>
                  <a:lnTo>
                    <a:pt x="2327620" y="0"/>
                  </a:lnTo>
                  <a:lnTo>
                    <a:pt x="2327620" y="770756"/>
                  </a:lnTo>
                  <a:lnTo>
                    <a:pt x="0" y="770756"/>
                  </a:lnTo>
                  <a:close/>
                </a:path>
              </a:pathLst>
            </a:custGeom>
            <a:solidFill>
              <a:srgbClr val="17633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2327620" cy="8088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-7259" y="29416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6176415"/>
            <a:ext cx="19823366" cy="6751039"/>
          </a:xfrm>
          <a:custGeom>
            <a:avLst/>
            <a:gdLst/>
            <a:ahLst/>
            <a:cxnLst/>
            <a:rect r="r" b="b" t="t" l="l"/>
            <a:pathLst>
              <a:path h="6751039" w="19823366">
                <a:moveTo>
                  <a:pt x="19823366" y="0"/>
                </a:moveTo>
                <a:lnTo>
                  <a:pt x="0" y="0"/>
                </a:lnTo>
                <a:lnTo>
                  <a:pt x="0" y="6751040"/>
                </a:lnTo>
                <a:lnTo>
                  <a:pt x="19823366" y="6751040"/>
                </a:lnTo>
                <a:lnTo>
                  <a:pt x="1982336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10897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76727" y="1000321"/>
            <a:ext cx="16734545" cy="695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44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The EEA Framework and RENATURE's Four Macro-Clusters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574188" y="2335079"/>
            <a:ext cx="10243189" cy="1312763"/>
            <a:chOff x="0" y="0"/>
            <a:chExt cx="13657585" cy="1750351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3657585" cy="1750351"/>
              <a:chOff x="0" y="0"/>
              <a:chExt cx="13144106" cy="1684544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6350" y="6243"/>
                <a:ext cx="13131419" cy="1672033"/>
              </a:xfrm>
              <a:custGeom>
                <a:avLst/>
                <a:gdLst/>
                <a:ahLst/>
                <a:cxnLst/>
                <a:rect r="r" b="b" t="t" l="l"/>
                <a:pathLst>
                  <a:path h="1672033" w="13131419">
                    <a:moveTo>
                      <a:pt x="0" y="266561"/>
                    </a:moveTo>
                    <a:cubicBezTo>
                      <a:pt x="0" y="119359"/>
                      <a:pt x="122174" y="0"/>
                      <a:pt x="272923" y="0"/>
                    </a:cubicBezTo>
                    <a:lnTo>
                      <a:pt x="12858496" y="0"/>
                    </a:lnTo>
                    <a:cubicBezTo>
                      <a:pt x="13009245" y="0"/>
                      <a:pt x="13131419" y="119359"/>
                      <a:pt x="13131419" y="266561"/>
                    </a:cubicBezTo>
                    <a:lnTo>
                      <a:pt x="13131419" y="1405472"/>
                    </a:lnTo>
                    <a:cubicBezTo>
                      <a:pt x="13131419" y="1552674"/>
                      <a:pt x="13009245" y="1672033"/>
                      <a:pt x="12858496" y="1672033"/>
                    </a:cubicBezTo>
                    <a:lnTo>
                      <a:pt x="272923" y="1672033"/>
                    </a:lnTo>
                    <a:cubicBezTo>
                      <a:pt x="122174" y="1672033"/>
                      <a:pt x="0" y="1552674"/>
                      <a:pt x="0" y="1405472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144119" cy="1684519"/>
              </a:xfrm>
              <a:custGeom>
                <a:avLst/>
                <a:gdLst/>
                <a:ahLst/>
                <a:cxnLst/>
                <a:rect r="r" b="b" t="t" l="l"/>
                <a:pathLst>
                  <a:path h="1684519" w="13144119">
                    <a:moveTo>
                      <a:pt x="0" y="272804"/>
                    </a:moveTo>
                    <a:cubicBezTo>
                      <a:pt x="0" y="122106"/>
                      <a:pt x="125095" y="0"/>
                      <a:pt x="279273" y="0"/>
                    </a:cubicBezTo>
                    <a:lnTo>
                      <a:pt x="12864846" y="0"/>
                    </a:lnTo>
                    <a:lnTo>
                      <a:pt x="12864846" y="6243"/>
                    </a:lnTo>
                    <a:lnTo>
                      <a:pt x="12864846" y="0"/>
                    </a:lnTo>
                    <a:cubicBezTo>
                      <a:pt x="13019024" y="0"/>
                      <a:pt x="13144119" y="122106"/>
                      <a:pt x="13144119" y="272804"/>
                    </a:cubicBezTo>
                    <a:lnTo>
                      <a:pt x="13137769" y="272804"/>
                    </a:lnTo>
                    <a:lnTo>
                      <a:pt x="13144119" y="272804"/>
                    </a:lnTo>
                    <a:lnTo>
                      <a:pt x="13144119" y="1411715"/>
                    </a:lnTo>
                    <a:lnTo>
                      <a:pt x="13137769" y="1411715"/>
                    </a:lnTo>
                    <a:lnTo>
                      <a:pt x="13144119" y="1411715"/>
                    </a:lnTo>
                    <a:cubicBezTo>
                      <a:pt x="13144119" y="1562412"/>
                      <a:pt x="13019024" y="1684519"/>
                      <a:pt x="12864846" y="1684519"/>
                    </a:cubicBezTo>
                    <a:lnTo>
                      <a:pt x="12864846" y="1678276"/>
                    </a:lnTo>
                    <a:lnTo>
                      <a:pt x="12864846" y="1684519"/>
                    </a:lnTo>
                    <a:lnTo>
                      <a:pt x="279273" y="1684519"/>
                    </a:lnTo>
                    <a:lnTo>
                      <a:pt x="279273" y="1678276"/>
                    </a:lnTo>
                    <a:lnTo>
                      <a:pt x="279273" y="1684519"/>
                    </a:lnTo>
                    <a:cubicBezTo>
                      <a:pt x="125095" y="1684519"/>
                      <a:pt x="0" y="1562412"/>
                      <a:pt x="0" y="1411715"/>
                    </a:cubicBezTo>
                    <a:lnTo>
                      <a:pt x="0" y="272804"/>
                    </a:lnTo>
                    <a:lnTo>
                      <a:pt x="6350" y="272804"/>
                    </a:lnTo>
                    <a:lnTo>
                      <a:pt x="0" y="272804"/>
                    </a:lnTo>
                    <a:moveTo>
                      <a:pt x="12700" y="272804"/>
                    </a:moveTo>
                    <a:lnTo>
                      <a:pt x="12700" y="1411715"/>
                    </a:lnTo>
                    <a:lnTo>
                      <a:pt x="6350" y="1411715"/>
                    </a:lnTo>
                    <a:lnTo>
                      <a:pt x="12700" y="1411715"/>
                    </a:lnTo>
                    <a:cubicBezTo>
                      <a:pt x="12700" y="1555421"/>
                      <a:pt x="131953" y="1672033"/>
                      <a:pt x="279273" y="1672033"/>
                    </a:cubicBezTo>
                    <a:lnTo>
                      <a:pt x="12864846" y="1672033"/>
                    </a:lnTo>
                    <a:cubicBezTo>
                      <a:pt x="13012038" y="1672033"/>
                      <a:pt x="13131419" y="1555421"/>
                      <a:pt x="13131419" y="1411715"/>
                    </a:cubicBezTo>
                    <a:lnTo>
                      <a:pt x="13131419" y="272804"/>
                    </a:lnTo>
                    <a:cubicBezTo>
                      <a:pt x="13131419" y="129098"/>
                      <a:pt x="13012165" y="12485"/>
                      <a:pt x="12864846" y="12485"/>
                    </a:cubicBezTo>
                    <a:lnTo>
                      <a:pt x="279273" y="12485"/>
                    </a:lnTo>
                    <a:lnTo>
                      <a:pt x="279273" y="6243"/>
                    </a:lnTo>
                    <a:lnTo>
                      <a:pt x="279273" y="12485"/>
                    </a:lnTo>
                    <a:cubicBezTo>
                      <a:pt x="131953" y="12485"/>
                      <a:pt x="12700" y="129098"/>
                      <a:pt x="12700" y="272804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332793" y="349802"/>
              <a:ext cx="9273962" cy="5253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8"/>
                </a:lnSpc>
              </a:pPr>
              <a:r>
                <a:rPr lang="en-US" sz="2597" b="true">
                  <a:solidFill>
                    <a:srgbClr val="000000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🌊</a:t>
              </a:r>
              <a:r>
                <a:rPr lang="en-US" sz="2597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Mediterranean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332793" y="957999"/>
              <a:ext cx="12991998" cy="486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6"/>
                </a:lnSpc>
              </a:pPr>
              <a:r>
                <a:rPr lang="en-US" sz="2078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Italy, Spain, Greece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574198" y="3867385"/>
            <a:ext cx="10243189" cy="1312763"/>
            <a:chOff x="0" y="0"/>
            <a:chExt cx="13657585" cy="1750351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3657585" cy="1750351"/>
              <a:chOff x="0" y="0"/>
              <a:chExt cx="13144106" cy="1684544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6350" y="6243"/>
                <a:ext cx="13131419" cy="1672033"/>
              </a:xfrm>
              <a:custGeom>
                <a:avLst/>
                <a:gdLst/>
                <a:ahLst/>
                <a:cxnLst/>
                <a:rect r="r" b="b" t="t" l="l"/>
                <a:pathLst>
                  <a:path h="1672033" w="13131419">
                    <a:moveTo>
                      <a:pt x="0" y="266561"/>
                    </a:moveTo>
                    <a:cubicBezTo>
                      <a:pt x="0" y="119359"/>
                      <a:pt x="122174" y="0"/>
                      <a:pt x="272923" y="0"/>
                    </a:cubicBezTo>
                    <a:lnTo>
                      <a:pt x="12858496" y="0"/>
                    </a:lnTo>
                    <a:cubicBezTo>
                      <a:pt x="13009245" y="0"/>
                      <a:pt x="13131419" y="119359"/>
                      <a:pt x="13131419" y="266561"/>
                    </a:cubicBezTo>
                    <a:lnTo>
                      <a:pt x="13131419" y="1405472"/>
                    </a:lnTo>
                    <a:cubicBezTo>
                      <a:pt x="13131419" y="1552674"/>
                      <a:pt x="13009245" y="1672033"/>
                      <a:pt x="12858496" y="1672033"/>
                    </a:cubicBezTo>
                    <a:lnTo>
                      <a:pt x="272923" y="1672033"/>
                    </a:lnTo>
                    <a:cubicBezTo>
                      <a:pt x="122174" y="1672033"/>
                      <a:pt x="0" y="1552674"/>
                      <a:pt x="0" y="1405472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13144119" cy="1684519"/>
              </a:xfrm>
              <a:custGeom>
                <a:avLst/>
                <a:gdLst/>
                <a:ahLst/>
                <a:cxnLst/>
                <a:rect r="r" b="b" t="t" l="l"/>
                <a:pathLst>
                  <a:path h="1684519" w="13144119">
                    <a:moveTo>
                      <a:pt x="0" y="272804"/>
                    </a:moveTo>
                    <a:cubicBezTo>
                      <a:pt x="0" y="122106"/>
                      <a:pt x="125095" y="0"/>
                      <a:pt x="279273" y="0"/>
                    </a:cubicBezTo>
                    <a:lnTo>
                      <a:pt x="12864846" y="0"/>
                    </a:lnTo>
                    <a:lnTo>
                      <a:pt x="12864846" y="6243"/>
                    </a:lnTo>
                    <a:lnTo>
                      <a:pt x="12864846" y="0"/>
                    </a:lnTo>
                    <a:cubicBezTo>
                      <a:pt x="13019024" y="0"/>
                      <a:pt x="13144119" y="122106"/>
                      <a:pt x="13144119" y="272804"/>
                    </a:cubicBezTo>
                    <a:lnTo>
                      <a:pt x="13137769" y="272804"/>
                    </a:lnTo>
                    <a:lnTo>
                      <a:pt x="13144119" y="272804"/>
                    </a:lnTo>
                    <a:lnTo>
                      <a:pt x="13144119" y="1411715"/>
                    </a:lnTo>
                    <a:lnTo>
                      <a:pt x="13137769" y="1411715"/>
                    </a:lnTo>
                    <a:lnTo>
                      <a:pt x="13144119" y="1411715"/>
                    </a:lnTo>
                    <a:cubicBezTo>
                      <a:pt x="13144119" y="1562412"/>
                      <a:pt x="13019024" y="1684519"/>
                      <a:pt x="12864846" y="1684519"/>
                    </a:cubicBezTo>
                    <a:lnTo>
                      <a:pt x="12864846" y="1678276"/>
                    </a:lnTo>
                    <a:lnTo>
                      <a:pt x="12864846" y="1684519"/>
                    </a:lnTo>
                    <a:lnTo>
                      <a:pt x="279273" y="1684519"/>
                    </a:lnTo>
                    <a:lnTo>
                      <a:pt x="279273" y="1678276"/>
                    </a:lnTo>
                    <a:lnTo>
                      <a:pt x="279273" y="1684519"/>
                    </a:lnTo>
                    <a:cubicBezTo>
                      <a:pt x="125095" y="1684519"/>
                      <a:pt x="0" y="1562412"/>
                      <a:pt x="0" y="1411715"/>
                    </a:cubicBezTo>
                    <a:lnTo>
                      <a:pt x="0" y="272804"/>
                    </a:lnTo>
                    <a:lnTo>
                      <a:pt x="6350" y="272804"/>
                    </a:lnTo>
                    <a:lnTo>
                      <a:pt x="0" y="272804"/>
                    </a:lnTo>
                    <a:moveTo>
                      <a:pt x="12700" y="272804"/>
                    </a:moveTo>
                    <a:lnTo>
                      <a:pt x="12700" y="1411715"/>
                    </a:lnTo>
                    <a:lnTo>
                      <a:pt x="6350" y="1411715"/>
                    </a:lnTo>
                    <a:lnTo>
                      <a:pt x="12700" y="1411715"/>
                    </a:lnTo>
                    <a:cubicBezTo>
                      <a:pt x="12700" y="1555421"/>
                      <a:pt x="131953" y="1672033"/>
                      <a:pt x="279273" y="1672033"/>
                    </a:cubicBezTo>
                    <a:lnTo>
                      <a:pt x="12864846" y="1672033"/>
                    </a:lnTo>
                    <a:cubicBezTo>
                      <a:pt x="13012038" y="1672033"/>
                      <a:pt x="13131419" y="1555421"/>
                      <a:pt x="13131419" y="1411715"/>
                    </a:cubicBezTo>
                    <a:lnTo>
                      <a:pt x="13131419" y="272804"/>
                    </a:lnTo>
                    <a:cubicBezTo>
                      <a:pt x="13131419" y="129098"/>
                      <a:pt x="13012165" y="12485"/>
                      <a:pt x="12864846" y="12485"/>
                    </a:cubicBezTo>
                    <a:lnTo>
                      <a:pt x="279273" y="12485"/>
                    </a:lnTo>
                    <a:lnTo>
                      <a:pt x="279273" y="6243"/>
                    </a:lnTo>
                    <a:lnTo>
                      <a:pt x="279273" y="12485"/>
                    </a:lnTo>
                    <a:cubicBezTo>
                      <a:pt x="131953" y="12485"/>
                      <a:pt x="12700" y="129098"/>
                      <a:pt x="12700" y="272804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332780" y="323268"/>
              <a:ext cx="3912652" cy="5253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8"/>
                </a:lnSpc>
              </a:pPr>
              <a:r>
                <a:rPr lang="en-US" sz="2597" b="true">
                  <a:solidFill>
                    <a:srgbClr val="000000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🌲</a:t>
              </a:r>
              <a:r>
                <a:rPr lang="en-US" sz="2597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Continental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332780" y="931453"/>
              <a:ext cx="12991998" cy="486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6"/>
                </a:lnSpc>
              </a:pPr>
              <a:r>
                <a:rPr lang="en-US" sz="2078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Germany, Italy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74198" y="5379790"/>
            <a:ext cx="10243189" cy="1312763"/>
            <a:chOff x="0" y="0"/>
            <a:chExt cx="13657585" cy="1750351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3657585" cy="1750351"/>
              <a:chOff x="0" y="0"/>
              <a:chExt cx="13144106" cy="1684544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6350" y="6243"/>
                <a:ext cx="13131419" cy="1672033"/>
              </a:xfrm>
              <a:custGeom>
                <a:avLst/>
                <a:gdLst/>
                <a:ahLst/>
                <a:cxnLst/>
                <a:rect r="r" b="b" t="t" l="l"/>
                <a:pathLst>
                  <a:path h="1672033" w="13131419">
                    <a:moveTo>
                      <a:pt x="0" y="266561"/>
                    </a:moveTo>
                    <a:cubicBezTo>
                      <a:pt x="0" y="119359"/>
                      <a:pt x="122174" y="0"/>
                      <a:pt x="272923" y="0"/>
                    </a:cubicBezTo>
                    <a:lnTo>
                      <a:pt x="12858496" y="0"/>
                    </a:lnTo>
                    <a:cubicBezTo>
                      <a:pt x="13009245" y="0"/>
                      <a:pt x="13131419" y="119359"/>
                      <a:pt x="13131419" y="266561"/>
                    </a:cubicBezTo>
                    <a:lnTo>
                      <a:pt x="13131419" y="1405472"/>
                    </a:lnTo>
                    <a:cubicBezTo>
                      <a:pt x="13131419" y="1552674"/>
                      <a:pt x="13009245" y="1672033"/>
                      <a:pt x="12858496" y="1672033"/>
                    </a:cubicBezTo>
                    <a:lnTo>
                      <a:pt x="272923" y="1672033"/>
                    </a:lnTo>
                    <a:cubicBezTo>
                      <a:pt x="122174" y="1672033"/>
                      <a:pt x="0" y="1552674"/>
                      <a:pt x="0" y="1405472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3144119" cy="1684519"/>
              </a:xfrm>
              <a:custGeom>
                <a:avLst/>
                <a:gdLst/>
                <a:ahLst/>
                <a:cxnLst/>
                <a:rect r="r" b="b" t="t" l="l"/>
                <a:pathLst>
                  <a:path h="1684519" w="13144119">
                    <a:moveTo>
                      <a:pt x="0" y="272804"/>
                    </a:moveTo>
                    <a:cubicBezTo>
                      <a:pt x="0" y="122106"/>
                      <a:pt x="125095" y="0"/>
                      <a:pt x="279273" y="0"/>
                    </a:cubicBezTo>
                    <a:lnTo>
                      <a:pt x="12864846" y="0"/>
                    </a:lnTo>
                    <a:lnTo>
                      <a:pt x="12864846" y="6243"/>
                    </a:lnTo>
                    <a:lnTo>
                      <a:pt x="12864846" y="0"/>
                    </a:lnTo>
                    <a:cubicBezTo>
                      <a:pt x="13019024" y="0"/>
                      <a:pt x="13144119" y="122106"/>
                      <a:pt x="13144119" y="272804"/>
                    </a:cubicBezTo>
                    <a:lnTo>
                      <a:pt x="13137769" y="272804"/>
                    </a:lnTo>
                    <a:lnTo>
                      <a:pt x="13144119" y="272804"/>
                    </a:lnTo>
                    <a:lnTo>
                      <a:pt x="13144119" y="1411715"/>
                    </a:lnTo>
                    <a:lnTo>
                      <a:pt x="13137769" y="1411715"/>
                    </a:lnTo>
                    <a:lnTo>
                      <a:pt x="13144119" y="1411715"/>
                    </a:lnTo>
                    <a:cubicBezTo>
                      <a:pt x="13144119" y="1562412"/>
                      <a:pt x="13019024" y="1684519"/>
                      <a:pt x="12864846" y="1684519"/>
                    </a:cubicBezTo>
                    <a:lnTo>
                      <a:pt x="12864846" y="1678276"/>
                    </a:lnTo>
                    <a:lnTo>
                      <a:pt x="12864846" y="1684519"/>
                    </a:lnTo>
                    <a:lnTo>
                      <a:pt x="279273" y="1684519"/>
                    </a:lnTo>
                    <a:lnTo>
                      <a:pt x="279273" y="1678276"/>
                    </a:lnTo>
                    <a:lnTo>
                      <a:pt x="279273" y="1684519"/>
                    </a:lnTo>
                    <a:cubicBezTo>
                      <a:pt x="125095" y="1684519"/>
                      <a:pt x="0" y="1562412"/>
                      <a:pt x="0" y="1411715"/>
                    </a:cubicBezTo>
                    <a:lnTo>
                      <a:pt x="0" y="272804"/>
                    </a:lnTo>
                    <a:lnTo>
                      <a:pt x="6350" y="272804"/>
                    </a:lnTo>
                    <a:lnTo>
                      <a:pt x="0" y="272804"/>
                    </a:lnTo>
                    <a:moveTo>
                      <a:pt x="12700" y="272804"/>
                    </a:moveTo>
                    <a:lnTo>
                      <a:pt x="12700" y="1411715"/>
                    </a:lnTo>
                    <a:lnTo>
                      <a:pt x="6350" y="1411715"/>
                    </a:lnTo>
                    <a:lnTo>
                      <a:pt x="12700" y="1411715"/>
                    </a:lnTo>
                    <a:cubicBezTo>
                      <a:pt x="12700" y="1555421"/>
                      <a:pt x="131953" y="1672033"/>
                      <a:pt x="279273" y="1672033"/>
                    </a:cubicBezTo>
                    <a:lnTo>
                      <a:pt x="12864846" y="1672033"/>
                    </a:lnTo>
                    <a:cubicBezTo>
                      <a:pt x="13012038" y="1672033"/>
                      <a:pt x="13131419" y="1555421"/>
                      <a:pt x="13131419" y="1411715"/>
                    </a:cubicBezTo>
                    <a:lnTo>
                      <a:pt x="13131419" y="272804"/>
                    </a:lnTo>
                    <a:cubicBezTo>
                      <a:pt x="13131419" y="129098"/>
                      <a:pt x="13012165" y="12485"/>
                      <a:pt x="12864846" y="12485"/>
                    </a:cubicBezTo>
                    <a:lnTo>
                      <a:pt x="279273" y="12485"/>
                    </a:lnTo>
                    <a:lnTo>
                      <a:pt x="279273" y="6243"/>
                    </a:lnTo>
                    <a:lnTo>
                      <a:pt x="279273" y="12485"/>
                    </a:lnTo>
                    <a:cubicBezTo>
                      <a:pt x="131953" y="12485"/>
                      <a:pt x="12700" y="129098"/>
                      <a:pt x="12700" y="272804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332780" y="323255"/>
              <a:ext cx="3912652" cy="5253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8"/>
                </a:lnSpc>
              </a:pPr>
              <a:r>
                <a:rPr lang="en-US" sz="2597" b="true">
                  <a:solidFill>
                    <a:srgbClr val="000000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🌊</a:t>
              </a:r>
              <a:r>
                <a:rPr lang="en-US" sz="2597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Atlantic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332780" y="931453"/>
              <a:ext cx="12991998" cy="486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6"/>
                </a:lnSpc>
              </a:pPr>
              <a:r>
                <a:rPr lang="en-US" sz="2078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Spain, Germany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74198" y="6892185"/>
            <a:ext cx="10243189" cy="1312763"/>
            <a:chOff x="0" y="0"/>
            <a:chExt cx="13657585" cy="1750351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13657585" cy="1750351"/>
              <a:chOff x="0" y="0"/>
              <a:chExt cx="13144106" cy="1684544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6350" y="6243"/>
                <a:ext cx="13131419" cy="1672033"/>
              </a:xfrm>
              <a:custGeom>
                <a:avLst/>
                <a:gdLst/>
                <a:ahLst/>
                <a:cxnLst/>
                <a:rect r="r" b="b" t="t" l="l"/>
                <a:pathLst>
                  <a:path h="1672033" w="13131419">
                    <a:moveTo>
                      <a:pt x="0" y="266561"/>
                    </a:moveTo>
                    <a:cubicBezTo>
                      <a:pt x="0" y="119359"/>
                      <a:pt x="122174" y="0"/>
                      <a:pt x="272923" y="0"/>
                    </a:cubicBezTo>
                    <a:lnTo>
                      <a:pt x="12858496" y="0"/>
                    </a:lnTo>
                    <a:cubicBezTo>
                      <a:pt x="13009245" y="0"/>
                      <a:pt x="13131419" y="119359"/>
                      <a:pt x="13131419" y="266561"/>
                    </a:cubicBezTo>
                    <a:lnTo>
                      <a:pt x="13131419" y="1405472"/>
                    </a:lnTo>
                    <a:cubicBezTo>
                      <a:pt x="13131419" y="1552674"/>
                      <a:pt x="13009245" y="1672033"/>
                      <a:pt x="12858496" y="1672033"/>
                    </a:cubicBezTo>
                    <a:lnTo>
                      <a:pt x="272923" y="1672033"/>
                    </a:lnTo>
                    <a:cubicBezTo>
                      <a:pt x="122174" y="1672033"/>
                      <a:pt x="0" y="1552674"/>
                      <a:pt x="0" y="1405472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3144119" cy="1684519"/>
              </a:xfrm>
              <a:custGeom>
                <a:avLst/>
                <a:gdLst/>
                <a:ahLst/>
                <a:cxnLst/>
                <a:rect r="r" b="b" t="t" l="l"/>
                <a:pathLst>
                  <a:path h="1684519" w="13144119">
                    <a:moveTo>
                      <a:pt x="0" y="272804"/>
                    </a:moveTo>
                    <a:cubicBezTo>
                      <a:pt x="0" y="122106"/>
                      <a:pt x="125095" y="0"/>
                      <a:pt x="279273" y="0"/>
                    </a:cubicBezTo>
                    <a:lnTo>
                      <a:pt x="12864846" y="0"/>
                    </a:lnTo>
                    <a:lnTo>
                      <a:pt x="12864846" y="6243"/>
                    </a:lnTo>
                    <a:lnTo>
                      <a:pt x="12864846" y="0"/>
                    </a:lnTo>
                    <a:cubicBezTo>
                      <a:pt x="13019024" y="0"/>
                      <a:pt x="13144119" y="122106"/>
                      <a:pt x="13144119" y="272804"/>
                    </a:cubicBezTo>
                    <a:lnTo>
                      <a:pt x="13137769" y="272804"/>
                    </a:lnTo>
                    <a:lnTo>
                      <a:pt x="13144119" y="272804"/>
                    </a:lnTo>
                    <a:lnTo>
                      <a:pt x="13144119" y="1411715"/>
                    </a:lnTo>
                    <a:lnTo>
                      <a:pt x="13137769" y="1411715"/>
                    </a:lnTo>
                    <a:lnTo>
                      <a:pt x="13144119" y="1411715"/>
                    </a:lnTo>
                    <a:cubicBezTo>
                      <a:pt x="13144119" y="1562412"/>
                      <a:pt x="13019024" y="1684519"/>
                      <a:pt x="12864846" y="1684519"/>
                    </a:cubicBezTo>
                    <a:lnTo>
                      <a:pt x="12864846" y="1678276"/>
                    </a:lnTo>
                    <a:lnTo>
                      <a:pt x="12864846" y="1684519"/>
                    </a:lnTo>
                    <a:lnTo>
                      <a:pt x="279273" y="1684519"/>
                    </a:lnTo>
                    <a:lnTo>
                      <a:pt x="279273" y="1678276"/>
                    </a:lnTo>
                    <a:lnTo>
                      <a:pt x="279273" y="1684519"/>
                    </a:lnTo>
                    <a:cubicBezTo>
                      <a:pt x="125095" y="1684519"/>
                      <a:pt x="0" y="1562412"/>
                      <a:pt x="0" y="1411715"/>
                    </a:cubicBezTo>
                    <a:lnTo>
                      <a:pt x="0" y="272804"/>
                    </a:lnTo>
                    <a:lnTo>
                      <a:pt x="6350" y="272804"/>
                    </a:lnTo>
                    <a:lnTo>
                      <a:pt x="0" y="272804"/>
                    </a:lnTo>
                    <a:moveTo>
                      <a:pt x="12700" y="272804"/>
                    </a:moveTo>
                    <a:lnTo>
                      <a:pt x="12700" y="1411715"/>
                    </a:lnTo>
                    <a:lnTo>
                      <a:pt x="6350" y="1411715"/>
                    </a:lnTo>
                    <a:lnTo>
                      <a:pt x="12700" y="1411715"/>
                    </a:lnTo>
                    <a:cubicBezTo>
                      <a:pt x="12700" y="1555421"/>
                      <a:pt x="131953" y="1672033"/>
                      <a:pt x="279273" y="1672033"/>
                    </a:cubicBezTo>
                    <a:lnTo>
                      <a:pt x="12864846" y="1672033"/>
                    </a:lnTo>
                    <a:cubicBezTo>
                      <a:pt x="13012038" y="1672033"/>
                      <a:pt x="13131419" y="1555421"/>
                      <a:pt x="13131419" y="1411715"/>
                    </a:cubicBezTo>
                    <a:lnTo>
                      <a:pt x="13131419" y="272804"/>
                    </a:lnTo>
                    <a:cubicBezTo>
                      <a:pt x="13131419" y="129098"/>
                      <a:pt x="13012165" y="12485"/>
                      <a:pt x="12864846" y="12485"/>
                    </a:cubicBezTo>
                    <a:lnTo>
                      <a:pt x="279273" y="12485"/>
                    </a:lnTo>
                    <a:lnTo>
                      <a:pt x="279273" y="6243"/>
                    </a:lnTo>
                    <a:lnTo>
                      <a:pt x="279273" y="12485"/>
                    </a:lnTo>
                    <a:cubicBezTo>
                      <a:pt x="131953" y="12485"/>
                      <a:pt x="12700" y="129098"/>
                      <a:pt x="12700" y="272804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sp>
          <p:nvSpPr>
            <p:cNvPr name="TextBox 26" id="26"/>
            <p:cNvSpPr txBox="true"/>
            <p:nvPr/>
          </p:nvSpPr>
          <p:spPr>
            <a:xfrm rot="0">
              <a:off x="332780" y="323268"/>
              <a:ext cx="3912652" cy="5253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8"/>
                </a:lnSpc>
              </a:pPr>
              <a:r>
                <a:rPr lang="en-US" sz="2597" b="true">
                  <a:solidFill>
                    <a:srgbClr val="000000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🌿</a:t>
              </a:r>
              <a:r>
                <a:rPr lang="en-US" sz="2597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 Boreal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332780" y="931453"/>
              <a:ext cx="12991998" cy="486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6"/>
                </a:lnSpc>
              </a:pPr>
              <a:r>
                <a:rPr lang="en-US" sz="2078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Finland, Lithuania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-9241216">
            <a:off x="721604" y="-5081048"/>
            <a:ext cx="22111302" cy="5872247"/>
          </a:xfrm>
          <a:custGeom>
            <a:avLst/>
            <a:gdLst/>
            <a:ahLst/>
            <a:cxnLst/>
            <a:rect r="r" b="b" t="t" l="l"/>
            <a:pathLst>
              <a:path h="5872247" w="22111302">
                <a:moveTo>
                  <a:pt x="0" y="0"/>
                </a:moveTo>
                <a:lnTo>
                  <a:pt x="22111303" y="0"/>
                </a:lnTo>
                <a:lnTo>
                  <a:pt x="22111303" y="5872247"/>
                </a:lnTo>
                <a:lnTo>
                  <a:pt x="0" y="58722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42208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0" y="0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5715005" y="2092230"/>
            <a:ext cx="12530617" cy="6490468"/>
          </a:xfrm>
          <a:custGeom>
            <a:avLst/>
            <a:gdLst/>
            <a:ahLst/>
            <a:cxnLst/>
            <a:rect r="r" b="b" t="t" l="l"/>
            <a:pathLst>
              <a:path h="6490468" w="12530617">
                <a:moveTo>
                  <a:pt x="0" y="0"/>
                </a:moveTo>
                <a:lnTo>
                  <a:pt x="12530617" y="0"/>
                </a:lnTo>
                <a:lnTo>
                  <a:pt x="12530617" y="6490468"/>
                </a:lnTo>
                <a:lnTo>
                  <a:pt x="0" y="64904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39277" y="9175007"/>
            <a:ext cx="10684744" cy="696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1899">
                <a:solidFill>
                  <a:srgbClr val="E4FFC2"/>
                </a:solidFill>
                <a:latin typeface="Arimo"/>
                <a:ea typeface="Arimo"/>
                <a:cs typeface="Arimo"/>
                <a:sym typeface="Arimo"/>
              </a:rPr>
              <a:t>RENATURE uses the </a:t>
            </a:r>
            <a:r>
              <a:rPr lang="en-US" sz="1899" b="true">
                <a:solidFill>
                  <a:srgbClr val="E4FFC2"/>
                </a:solidFill>
                <a:latin typeface="Arimo Bold"/>
                <a:ea typeface="Arimo Bold"/>
                <a:cs typeface="Arimo Bold"/>
                <a:sym typeface="Arimo Bold"/>
              </a:rPr>
              <a:t>European Environment Agency's biogeographical classification</a:t>
            </a:r>
            <a:r>
              <a:rPr lang="en-US" sz="1899">
                <a:solidFill>
                  <a:srgbClr val="E4FFC2"/>
                </a:solidFill>
                <a:latin typeface="Arimo"/>
                <a:ea typeface="Arimo"/>
                <a:cs typeface="Arimo"/>
                <a:sym typeface="Arimo"/>
              </a:rPr>
              <a:t> — grounding analysis in biophysical realities, not political boundaries.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64010" y="1700583"/>
            <a:ext cx="11559980" cy="1724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96"/>
              </a:lnSpc>
            </a:pPr>
            <a:r>
              <a:rPr lang="en-US" sz="5499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Cross-Regional Reading through </a:t>
            </a:r>
          </a:p>
          <a:p>
            <a:pPr algn="l">
              <a:lnSpc>
                <a:spcPts val="6900"/>
              </a:lnSpc>
            </a:pPr>
            <a:r>
              <a:rPr lang="en-US" sz="55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</a:t>
            </a:r>
            <a:r>
              <a:rPr lang="en-US" sz="55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hree Sustainability Dimensions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1350676">
            <a:off x="-5258447" y="9001427"/>
            <a:ext cx="19428629" cy="6616608"/>
          </a:xfrm>
          <a:custGeom>
            <a:avLst/>
            <a:gdLst/>
            <a:ahLst/>
            <a:cxnLst/>
            <a:rect r="r" b="b" t="t" l="l"/>
            <a:pathLst>
              <a:path h="6616608" w="19428629">
                <a:moveTo>
                  <a:pt x="0" y="0"/>
                </a:moveTo>
                <a:lnTo>
                  <a:pt x="19428630" y="0"/>
                </a:lnTo>
                <a:lnTo>
                  <a:pt x="19428630" y="6616608"/>
                </a:lnTo>
                <a:lnTo>
                  <a:pt x="0" y="66166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1089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515716">
            <a:off x="-2428049" y="-4907222"/>
            <a:ext cx="21338933" cy="8059122"/>
          </a:xfrm>
          <a:custGeom>
            <a:avLst/>
            <a:gdLst/>
            <a:ahLst/>
            <a:cxnLst/>
            <a:rect r="r" b="b" t="t" l="l"/>
            <a:pathLst>
              <a:path h="8059122" w="21338933">
                <a:moveTo>
                  <a:pt x="0" y="0"/>
                </a:moveTo>
                <a:lnTo>
                  <a:pt x="21338933" y="0"/>
                </a:lnTo>
                <a:lnTo>
                  <a:pt x="21338933" y="8059122"/>
                </a:lnTo>
                <a:lnTo>
                  <a:pt x="0" y="80591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394331">
            <a:off x="5046513" y="-6083476"/>
            <a:ext cx="20104482" cy="7592904"/>
          </a:xfrm>
          <a:custGeom>
            <a:avLst/>
            <a:gdLst/>
            <a:ahLst/>
            <a:cxnLst/>
            <a:rect r="r" b="b" t="t" l="l"/>
            <a:pathLst>
              <a:path h="7592904" w="20104482">
                <a:moveTo>
                  <a:pt x="0" y="0"/>
                </a:moveTo>
                <a:lnTo>
                  <a:pt x="20104483" y="0"/>
                </a:lnTo>
                <a:lnTo>
                  <a:pt x="20104483" y="7592904"/>
                </a:lnTo>
                <a:lnTo>
                  <a:pt x="0" y="75929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2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984224">
            <a:off x="3724377" y="-8354649"/>
            <a:ext cx="19428629" cy="5159791"/>
          </a:xfrm>
          <a:custGeom>
            <a:avLst/>
            <a:gdLst/>
            <a:ahLst/>
            <a:cxnLst/>
            <a:rect r="r" b="b" t="t" l="l"/>
            <a:pathLst>
              <a:path h="5159791" w="19428629">
                <a:moveTo>
                  <a:pt x="0" y="0"/>
                </a:moveTo>
                <a:lnTo>
                  <a:pt x="19428629" y="0"/>
                </a:lnTo>
                <a:lnTo>
                  <a:pt x="19428629" y="5159791"/>
                </a:lnTo>
                <a:lnTo>
                  <a:pt x="0" y="51597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42208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9168967">
            <a:off x="3819754" y="-3308304"/>
            <a:ext cx="19428629" cy="6616608"/>
          </a:xfrm>
          <a:custGeom>
            <a:avLst/>
            <a:gdLst/>
            <a:ahLst/>
            <a:cxnLst/>
            <a:rect r="r" b="b" t="t" l="l"/>
            <a:pathLst>
              <a:path h="6616608" w="19428629">
                <a:moveTo>
                  <a:pt x="0" y="0"/>
                </a:moveTo>
                <a:lnTo>
                  <a:pt x="19428629" y="0"/>
                </a:lnTo>
                <a:lnTo>
                  <a:pt x="19428629" y="6616608"/>
                </a:lnTo>
                <a:lnTo>
                  <a:pt x="0" y="66166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10897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0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2533709" y="4550919"/>
            <a:ext cx="5198269" cy="3978114"/>
            <a:chOff x="0" y="0"/>
            <a:chExt cx="6931025" cy="5304152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1464671" y="2311626"/>
              <a:ext cx="4001682" cy="563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9"/>
                </a:lnSpc>
              </a:pPr>
              <a:r>
                <a:rPr lang="en-US" sz="27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Social Dimension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3008204"/>
              <a:ext cx="6931025" cy="22959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Differential vulnerability, unequal access to green infrastructure, territorial marginalisation, participation, and co-management.</a:t>
              </a:r>
            </a:p>
          </p:txBody>
        </p:sp>
        <p:sp>
          <p:nvSpPr>
            <p:cNvPr name="Freeform 12" id="12"/>
            <p:cNvSpPr/>
            <p:nvPr/>
          </p:nvSpPr>
          <p:spPr>
            <a:xfrm flipH="false" flipV="false" rot="0">
              <a:off x="2468195" y="0"/>
              <a:ext cx="1994635" cy="1972875"/>
            </a:xfrm>
            <a:custGeom>
              <a:avLst/>
              <a:gdLst/>
              <a:ahLst/>
              <a:cxnLst/>
              <a:rect r="r" b="b" t="t" l="l"/>
              <a:pathLst>
                <a:path h="1972875" w="1994635">
                  <a:moveTo>
                    <a:pt x="0" y="0"/>
                  </a:moveTo>
                  <a:lnTo>
                    <a:pt x="1994635" y="0"/>
                  </a:lnTo>
                  <a:lnTo>
                    <a:pt x="1994635" y="1972875"/>
                  </a:lnTo>
                  <a:lnTo>
                    <a:pt x="0" y="1972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58359" y="4543307"/>
            <a:ext cx="5198269" cy="3968077"/>
            <a:chOff x="0" y="0"/>
            <a:chExt cx="6931025" cy="529077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349157" y="2289939"/>
              <a:ext cx="6232711" cy="563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9"/>
                </a:lnSpc>
              </a:pPr>
              <a:r>
                <a:rPr lang="en-US" sz="27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Environmental Dimension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994822"/>
              <a:ext cx="6931025" cy="22959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Ecosystem degradation, biodiversity loss, habitat exposure. Mediterranean burnt area may increase </a:t>
              </a:r>
              <a:r>
                <a:rPr lang="en-US" sz="2200" b="true">
                  <a:solidFill>
                    <a:srgbClr val="4B4A4A"/>
                  </a:solidFill>
                  <a:latin typeface="Arimo Bold"/>
                  <a:ea typeface="Arimo Bold"/>
                  <a:cs typeface="Arimo Bold"/>
                  <a:sym typeface="Arimo Bold"/>
                </a:rPr>
                <a:t>up to 187%</a:t>
              </a: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 under a 3°C warming scenario.</a:t>
              </a:r>
            </a:p>
          </p:txBody>
        </p:sp>
        <p:sp>
          <p:nvSpPr>
            <p:cNvPr name="Freeform 16" id="16"/>
            <p:cNvSpPr/>
            <p:nvPr/>
          </p:nvSpPr>
          <p:spPr>
            <a:xfrm flipH="false" flipV="false" rot="0">
              <a:off x="2495217" y="0"/>
              <a:ext cx="1940592" cy="1972875"/>
            </a:xfrm>
            <a:custGeom>
              <a:avLst/>
              <a:gdLst/>
              <a:ahLst/>
              <a:cxnLst/>
              <a:rect r="r" b="b" t="t" l="l"/>
              <a:pathLst>
                <a:path h="1972875" w="1940592">
                  <a:moveTo>
                    <a:pt x="0" y="0"/>
                  </a:moveTo>
                  <a:lnTo>
                    <a:pt x="1940591" y="0"/>
                  </a:lnTo>
                  <a:lnTo>
                    <a:pt x="1940591" y="1972875"/>
                  </a:lnTo>
                  <a:lnTo>
                    <a:pt x="0" y="1972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6544866" y="4543307"/>
            <a:ext cx="5198269" cy="3985725"/>
            <a:chOff x="0" y="0"/>
            <a:chExt cx="6931025" cy="531430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2475362" y="0"/>
              <a:ext cx="1980302" cy="2028242"/>
            </a:xfrm>
            <a:custGeom>
              <a:avLst/>
              <a:gdLst/>
              <a:ahLst/>
              <a:cxnLst/>
              <a:rect r="r" b="b" t="t" l="l"/>
              <a:pathLst>
                <a:path h="2028242" w="1980302">
                  <a:moveTo>
                    <a:pt x="0" y="0"/>
                  </a:moveTo>
                  <a:lnTo>
                    <a:pt x="1980301" y="0"/>
                  </a:lnTo>
                  <a:lnTo>
                    <a:pt x="1980301" y="2028242"/>
                  </a:lnTo>
                  <a:lnTo>
                    <a:pt x="0" y="2028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997281" y="2321775"/>
              <a:ext cx="4936464" cy="563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9"/>
                </a:lnSpc>
              </a:pPr>
              <a:r>
                <a:rPr lang="en-US" sz="27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Economic Dimension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3018352"/>
              <a:ext cx="6931025" cy="22959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Agriculture, infrastructure, and investment gaps. </a:t>
              </a:r>
              <a:r>
                <a:rPr lang="en-US" sz="2200" b="true">
                  <a:solidFill>
                    <a:srgbClr val="4B4A4A"/>
                  </a:solidFill>
                  <a:latin typeface="Arimo Bold"/>
                  <a:ea typeface="Arimo Bold"/>
                  <a:cs typeface="Arimo Bold"/>
                  <a:sym typeface="Arimo Bold"/>
                </a:rPr>
                <a:t>Over half of global GDP</a:t>
              </a: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 depends on nature; NbS investment must </a:t>
              </a:r>
              <a:r>
                <a:rPr lang="en-US" sz="2200" b="true">
                  <a:solidFill>
                    <a:srgbClr val="4B4A4A"/>
                  </a:solidFill>
                  <a:latin typeface="Arimo Bold"/>
                  <a:ea typeface="Arimo Bold"/>
                  <a:cs typeface="Arimo Bold"/>
                  <a:sym typeface="Arimo Bold"/>
                </a:rPr>
                <a:t>triple by 2030</a:t>
              </a:r>
              <a:r>
                <a:rPr lang="en-US" sz="22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7219" y="948565"/>
            <a:ext cx="17000306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9"/>
              </a:lnSpc>
            </a:pPr>
            <a:r>
              <a:rPr lang="en-US" sz="4199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Partner Countries as a Coherent European NbS Consortium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98000" y="1622570"/>
            <a:ext cx="17292000" cy="426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2"/>
              </a:lnSpc>
            </a:pPr>
            <a:r>
              <a:rPr lang="en-US" sz="2499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The partnership is </a:t>
            </a:r>
            <a:r>
              <a:rPr lang="en-US" sz="2499" b="true">
                <a:solidFill>
                  <a:srgbClr val="4B4A4A"/>
                </a:solidFill>
                <a:latin typeface="Arimo Bold"/>
                <a:ea typeface="Arimo Bold"/>
                <a:cs typeface="Arimo Bold"/>
                <a:sym typeface="Arimo Bold"/>
              </a:rPr>
              <a:t>representative by design</a:t>
            </a:r>
            <a:r>
              <a:rPr lang="en-US" sz="2499">
                <a:solidFill>
                  <a:srgbClr val="4B4A4A"/>
                </a:solidFill>
                <a:latin typeface="Arimo"/>
                <a:ea typeface="Arimo"/>
                <a:cs typeface="Arimo"/>
                <a:sym typeface="Arimo"/>
              </a:rPr>
              <a:t> — combining territorial breadth, ecological diversity, and institutional variety.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77675" y="2283732"/>
            <a:ext cx="14026425" cy="1238599"/>
            <a:chOff x="0" y="0"/>
            <a:chExt cx="18701900" cy="1651465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8701900" cy="1651465"/>
              <a:chOff x="0" y="0"/>
              <a:chExt cx="17143806" cy="1513878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12700" y="12700"/>
                <a:ext cx="17118583" cy="1488440"/>
              </a:xfrm>
              <a:custGeom>
                <a:avLst/>
                <a:gdLst/>
                <a:ahLst/>
                <a:cxnLst/>
                <a:rect r="r" b="b" t="t" l="l"/>
                <a:pathLst>
                  <a:path h="1488440" w="17118583">
                    <a:moveTo>
                      <a:pt x="0" y="223266"/>
                    </a:moveTo>
                    <a:cubicBezTo>
                      <a:pt x="0" y="99949"/>
                      <a:pt x="101473" y="0"/>
                      <a:pt x="226822" y="0"/>
                    </a:cubicBezTo>
                    <a:lnTo>
                      <a:pt x="16891761" y="0"/>
                    </a:lnTo>
                    <a:cubicBezTo>
                      <a:pt x="17016983" y="0"/>
                      <a:pt x="17118583" y="99949"/>
                      <a:pt x="17118583" y="223266"/>
                    </a:cubicBezTo>
                    <a:lnTo>
                      <a:pt x="17118583" y="1265174"/>
                    </a:lnTo>
                    <a:cubicBezTo>
                      <a:pt x="17118583" y="1388491"/>
                      <a:pt x="17017110" y="1488440"/>
                      <a:pt x="16891761" y="1488440"/>
                    </a:cubicBezTo>
                    <a:lnTo>
                      <a:pt x="226822" y="1488440"/>
                    </a:lnTo>
                    <a:cubicBezTo>
                      <a:pt x="101473" y="1488440"/>
                      <a:pt x="0" y="1388491"/>
                      <a:pt x="0" y="126517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143983" cy="1513840"/>
              </a:xfrm>
              <a:custGeom>
                <a:avLst/>
                <a:gdLst/>
                <a:ahLst/>
                <a:cxnLst/>
                <a:rect r="r" b="b" t="t" l="l"/>
                <a:pathLst>
                  <a:path h="1513840" w="17143983">
                    <a:moveTo>
                      <a:pt x="0" y="235966"/>
                    </a:moveTo>
                    <a:cubicBezTo>
                      <a:pt x="0" y="105410"/>
                      <a:pt x="107442" y="0"/>
                      <a:pt x="239522" y="0"/>
                    </a:cubicBezTo>
                    <a:lnTo>
                      <a:pt x="16904461" y="0"/>
                    </a:lnTo>
                    <a:lnTo>
                      <a:pt x="16904461" y="12700"/>
                    </a:lnTo>
                    <a:lnTo>
                      <a:pt x="16904461" y="0"/>
                    </a:lnTo>
                    <a:cubicBezTo>
                      <a:pt x="17036542" y="0"/>
                      <a:pt x="17143983" y="105410"/>
                      <a:pt x="17143983" y="235966"/>
                    </a:cubicBezTo>
                    <a:lnTo>
                      <a:pt x="17131283" y="235966"/>
                    </a:lnTo>
                    <a:lnTo>
                      <a:pt x="17143983" y="235966"/>
                    </a:lnTo>
                    <a:lnTo>
                      <a:pt x="17143983" y="1277874"/>
                    </a:lnTo>
                    <a:lnTo>
                      <a:pt x="17131283" y="1277874"/>
                    </a:lnTo>
                    <a:lnTo>
                      <a:pt x="17143983" y="1277874"/>
                    </a:lnTo>
                    <a:cubicBezTo>
                      <a:pt x="17143983" y="1408430"/>
                      <a:pt x="17036542" y="1513840"/>
                      <a:pt x="16904461" y="1513840"/>
                    </a:cubicBezTo>
                    <a:lnTo>
                      <a:pt x="16904461" y="1501140"/>
                    </a:lnTo>
                    <a:lnTo>
                      <a:pt x="16904461" y="1513840"/>
                    </a:lnTo>
                    <a:lnTo>
                      <a:pt x="239522" y="1513840"/>
                    </a:lnTo>
                    <a:lnTo>
                      <a:pt x="239522" y="1501140"/>
                    </a:lnTo>
                    <a:lnTo>
                      <a:pt x="239522" y="1513840"/>
                    </a:lnTo>
                    <a:cubicBezTo>
                      <a:pt x="107442" y="1513840"/>
                      <a:pt x="0" y="1408430"/>
                      <a:pt x="0" y="1277874"/>
                    </a:cubicBezTo>
                    <a:lnTo>
                      <a:pt x="0" y="235966"/>
                    </a:lnTo>
                    <a:lnTo>
                      <a:pt x="12700" y="235966"/>
                    </a:lnTo>
                    <a:lnTo>
                      <a:pt x="0" y="235966"/>
                    </a:lnTo>
                    <a:moveTo>
                      <a:pt x="25400" y="235966"/>
                    </a:moveTo>
                    <a:lnTo>
                      <a:pt x="25400" y="1277874"/>
                    </a:lnTo>
                    <a:lnTo>
                      <a:pt x="12700" y="1277874"/>
                    </a:lnTo>
                    <a:lnTo>
                      <a:pt x="25400" y="1277874"/>
                    </a:lnTo>
                    <a:cubicBezTo>
                      <a:pt x="25400" y="1393952"/>
                      <a:pt x="121031" y="1488440"/>
                      <a:pt x="239522" y="1488440"/>
                    </a:cubicBezTo>
                    <a:lnTo>
                      <a:pt x="16904461" y="1488440"/>
                    </a:lnTo>
                    <a:cubicBezTo>
                      <a:pt x="17022826" y="1488440"/>
                      <a:pt x="17118583" y="1393952"/>
                      <a:pt x="17118583" y="1277874"/>
                    </a:cubicBezTo>
                    <a:lnTo>
                      <a:pt x="17118583" y="235966"/>
                    </a:lnTo>
                    <a:cubicBezTo>
                      <a:pt x="17118583" y="119888"/>
                      <a:pt x="17022953" y="25400"/>
                      <a:pt x="16904461" y="25400"/>
                    </a:cubicBezTo>
                    <a:lnTo>
                      <a:pt x="239522" y="25400"/>
                    </a:lnTo>
                    <a:lnTo>
                      <a:pt x="239522" y="12700"/>
                    </a:lnTo>
                    <a:lnTo>
                      <a:pt x="239522" y="25400"/>
                    </a:lnTo>
                    <a:cubicBezTo>
                      <a:pt x="121031" y="25400"/>
                      <a:pt x="25400" y="119888"/>
                      <a:pt x="25400" y="235966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25859"/>
              <a:ext cx="1082361" cy="1568340"/>
              <a:chOff x="0" y="0"/>
              <a:chExt cx="992188" cy="1437678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176333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1259862" y="286935"/>
              <a:ext cx="3382813" cy="508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5"/>
                </a:lnSpc>
              </a:pPr>
              <a:r>
                <a:rPr lang="en-US" sz="2499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Italy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259862" y="787633"/>
              <a:ext cx="17088312" cy="4420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4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Coordinator; Mediterranean–Continental interface; agro-forestry, soil protection, flood prevention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48726" y="3510553"/>
            <a:ext cx="14024201" cy="1238402"/>
            <a:chOff x="0" y="0"/>
            <a:chExt cx="18698935" cy="1651203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18698935" cy="1651203"/>
              <a:chOff x="0" y="0"/>
              <a:chExt cx="17143806" cy="1513878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12700" y="12700"/>
                <a:ext cx="17118583" cy="1488440"/>
              </a:xfrm>
              <a:custGeom>
                <a:avLst/>
                <a:gdLst/>
                <a:ahLst/>
                <a:cxnLst/>
                <a:rect r="r" b="b" t="t" l="l"/>
                <a:pathLst>
                  <a:path h="1488440" w="17118583">
                    <a:moveTo>
                      <a:pt x="0" y="223266"/>
                    </a:moveTo>
                    <a:cubicBezTo>
                      <a:pt x="0" y="99949"/>
                      <a:pt x="101473" y="0"/>
                      <a:pt x="226822" y="0"/>
                    </a:cubicBezTo>
                    <a:lnTo>
                      <a:pt x="16891761" y="0"/>
                    </a:lnTo>
                    <a:cubicBezTo>
                      <a:pt x="17016983" y="0"/>
                      <a:pt x="17118583" y="99949"/>
                      <a:pt x="17118583" y="223266"/>
                    </a:cubicBezTo>
                    <a:lnTo>
                      <a:pt x="17118583" y="1265174"/>
                    </a:lnTo>
                    <a:cubicBezTo>
                      <a:pt x="17118583" y="1388491"/>
                      <a:pt x="17017110" y="1488440"/>
                      <a:pt x="16891761" y="1488440"/>
                    </a:cubicBezTo>
                    <a:lnTo>
                      <a:pt x="226822" y="1488440"/>
                    </a:lnTo>
                    <a:cubicBezTo>
                      <a:pt x="101473" y="1488440"/>
                      <a:pt x="0" y="1388491"/>
                      <a:pt x="0" y="126517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7143983" cy="1513840"/>
              </a:xfrm>
              <a:custGeom>
                <a:avLst/>
                <a:gdLst/>
                <a:ahLst/>
                <a:cxnLst/>
                <a:rect r="r" b="b" t="t" l="l"/>
                <a:pathLst>
                  <a:path h="1513840" w="17143983">
                    <a:moveTo>
                      <a:pt x="0" y="235966"/>
                    </a:moveTo>
                    <a:cubicBezTo>
                      <a:pt x="0" y="105410"/>
                      <a:pt x="107442" y="0"/>
                      <a:pt x="239522" y="0"/>
                    </a:cubicBezTo>
                    <a:lnTo>
                      <a:pt x="16904461" y="0"/>
                    </a:lnTo>
                    <a:lnTo>
                      <a:pt x="16904461" y="12700"/>
                    </a:lnTo>
                    <a:lnTo>
                      <a:pt x="16904461" y="0"/>
                    </a:lnTo>
                    <a:cubicBezTo>
                      <a:pt x="17036542" y="0"/>
                      <a:pt x="17143983" y="105410"/>
                      <a:pt x="17143983" y="235966"/>
                    </a:cubicBezTo>
                    <a:lnTo>
                      <a:pt x="17131283" y="235966"/>
                    </a:lnTo>
                    <a:lnTo>
                      <a:pt x="17143983" y="235966"/>
                    </a:lnTo>
                    <a:lnTo>
                      <a:pt x="17143983" y="1277874"/>
                    </a:lnTo>
                    <a:lnTo>
                      <a:pt x="17131283" y="1277874"/>
                    </a:lnTo>
                    <a:lnTo>
                      <a:pt x="17143983" y="1277874"/>
                    </a:lnTo>
                    <a:cubicBezTo>
                      <a:pt x="17143983" y="1408430"/>
                      <a:pt x="17036542" y="1513840"/>
                      <a:pt x="16904461" y="1513840"/>
                    </a:cubicBezTo>
                    <a:lnTo>
                      <a:pt x="16904461" y="1501140"/>
                    </a:lnTo>
                    <a:lnTo>
                      <a:pt x="16904461" y="1513840"/>
                    </a:lnTo>
                    <a:lnTo>
                      <a:pt x="239522" y="1513840"/>
                    </a:lnTo>
                    <a:lnTo>
                      <a:pt x="239522" y="1501140"/>
                    </a:lnTo>
                    <a:lnTo>
                      <a:pt x="239522" y="1513840"/>
                    </a:lnTo>
                    <a:cubicBezTo>
                      <a:pt x="107442" y="1513840"/>
                      <a:pt x="0" y="1408430"/>
                      <a:pt x="0" y="1277874"/>
                    </a:cubicBezTo>
                    <a:lnTo>
                      <a:pt x="0" y="235966"/>
                    </a:lnTo>
                    <a:lnTo>
                      <a:pt x="12700" y="235966"/>
                    </a:lnTo>
                    <a:lnTo>
                      <a:pt x="0" y="235966"/>
                    </a:lnTo>
                    <a:moveTo>
                      <a:pt x="25400" y="235966"/>
                    </a:moveTo>
                    <a:lnTo>
                      <a:pt x="25400" y="1277874"/>
                    </a:lnTo>
                    <a:lnTo>
                      <a:pt x="12700" y="1277874"/>
                    </a:lnTo>
                    <a:lnTo>
                      <a:pt x="25400" y="1277874"/>
                    </a:lnTo>
                    <a:cubicBezTo>
                      <a:pt x="25400" y="1393952"/>
                      <a:pt x="121031" y="1488440"/>
                      <a:pt x="239522" y="1488440"/>
                    </a:cubicBezTo>
                    <a:lnTo>
                      <a:pt x="16904461" y="1488440"/>
                    </a:lnTo>
                    <a:cubicBezTo>
                      <a:pt x="17022826" y="1488440"/>
                      <a:pt x="17118583" y="1393952"/>
                      <a:pt x="17118583" y="1277874"/>
                    </a:cubicBezTo>
                    <a:lnTo>
                      <a:pt x="17118583" y="235966"/>
                    </a:lnTo>
                    <a:cubicBezTo>
                      <a:pt x="17118583" y="119888"/>
                      <a:pt x="17022953" y="25400"/>
                      <a:pt x="16904461" y="25400"/>
                    </a:cubicBezTo>
                    <a:lnTo>
                      <a:pt x="239522" y="25400"/>
                    </a:lnTo>
                    <a:lnTo>
                      <a:pt x="239522" y="12700"/>
                    </a:lnTo>
                    <a:lnTo>
                      <a:pt x="239522" y="25400"/>
                    </a:lnTo>
                    <a:cubicBezTo>
                      <a:pt x="121031" y="25400"/>
                      <a:pt x="25400" y="119888"/>
                      <a:pt x="25400" y="235966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41556" y="41556"/>
              <a:ext cx="1082190" cy="1568091"/>
              <a:chOff x="0" y="0"/>
              <a:chExt cx="992188" cy="143767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176333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1301218" y="302575"/>
              <a:ext cx="3382277" cy="508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5"/>
                </a:lnSpc>
              </a:pPr>
              <a:r>
                <a:rPr lang="en-US" sz="2499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Spain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1301218" y="803189"/>
              <a:ext cx="17085603" cy="4420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4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Mediterranean–Atlantic bridge; urban greening, sustainability-oriented planning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548726" y="4748955"/>
            <a:ext cx="14024201" cy="1238402"/>
            <a:chOff x="0" y="0"/>
            <a:chExt cx="18698935" cy="1651203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18698935" cy="1651203"/>
              <a:chOff x="0" y="0"/>
              <a:chExt cx="17143806" cy="1513878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12700" y="12700"/>
                <a:ext cx="17118583" cy="1488440"/>
              </a:xfrm>
              <a:custGeom>
                <a:avLst/>
                <a:gdLst/>
                <a:ahLst/>
                <a:cxnLst/>
                <a:rect r="r" b="b" t="t" l="l"/>
                <a:pathLst>
                  <a:path h="1488440" w="17118583">
                    <a:moveTo>
                      <a:pt x="0" y="223266"/>
                    </a:moveTo>
                    <a:cubicBezTo>
                      <a:pt x="0" y="99949"/>
                      <a:pt x="101473" y="0"/>
                      <a:pt x="226822" y="0"/>
                    </a:cubicBezTo>
                    <a:lnTo>
                      <a:pt x="16891761" y="0"/>
                    </a:lnTo>
                    <a:cubicBezTo>
                      <a:pt x="17016983" y="0"/>
                      <a:pt x="17118583" y="99949"/>
                      <a:pt x="17118583" y="223266"/>
                    </a:cubicBezTo>
                    <a:lnTo>
                      <a:pt x="17118583" y="1265174"/>
                    </a:lnTo>
                    <a:cubicBezTo>
                      <a:pt x="17118583" y="1388491"/>
                      <a:pt x="17017110" y="1488440"/>
                      <a:pt x="16891761" y="1488440"/>
                    </a:cubicBezTo>
                    <a:lnTo>
                      <a:pt x="226822" y="1488440"/>
                    </a:lnTo>
                    <a:cubicBezTo>
                      <a:pt x="101473" y="1488440"/>
                      <a:pt x="0" y="1388491"/>
                      <a:pt x="0" y="126517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7143983" cy="1513840"/>
              </a:xfrm>
              <a:custGeom>
                <a:avLst/>
                <a:gdLst/>
                <a:ahLst/>
                <a:cxnLst/>
                <a:rect r="r" b="b" t="t" l="l"/>
                <a:pathLst>
                  <a:path h="1513840" w="17143983">
                    <a:moveTo>
                      <a:pt x="0" y="235966"/>
                    </a:moveTo>
                    <a:cubicBezTo>
                      <a:pt x="0" y="105410"/>
                      <a:pt x="107442" y="0"/>
                      <a:pt x="239522" y="0"/>
                    </a:cubicBezTo>
                    <a:lnTo>
                      <a:pt x="16904461" y="0"/>
                    </a:lnTo>
                    <a:lnTo>
                      <a:pt x="16904461" y="12700"/>
                    </a:lnTo>
                    <a:lnTo>
                      <a:pt x="16904461" y="0"/>
                    </a:lnTo>
                    <a:cubicBezTo>
                      <a:pt x="17036542" y="0"/>
                      <a:pt x="17143983" y="105410"/>
                      <a:pt x="17143983" y="235966"/>
                    </a:cubicBezTo>
                    <a:lnTo>
                      <a:pt x="17131283" y="235966"/>
                    </a:lnTo>
                    <a:lnTo>
                      <a:pt x="17143983" y="235966"/>
                    </a:lnTo>
                    <a:lnTo>
                      <a:pt x="17143983" y="1277874"/>
                    </a:lnTo>
                    <a:lnTo>
                      <a:pt x="17131283" y="1277874"/>
                    </a:lnTo>
                    <a:lnTo>
                      <a:pt x="17143983" y="1277874"/>
                    </a:lnTo>
                    <a:cubicBezTo>
                      <a:pt x="17143983" y="1408430"/>
                      <a:pt x="17036542" y="1513840"/>
                      <a:pt x="16904461" y="1513840"/>
                    </a:cubicBezTo>
                    <a:lnTo>
                      <a:pt x="16904461" y="1501140"/>
                    </a:lnTo>
                    <a:lnTo>
                      <a:pt x="16904461" y="1513840"/>
                    </a:lnTo>
                    <a:lnTo>
                      <a:pt x="239522" y="1513840"/>
                    </a:lnTo>
                    <a:lnTo>
                      <a:pt x="239522" y="1501140"/>
                    </a:lnTo>
                    <a:lnTo>
                      <a:pt x="239522" y="1513840"/>
                    </a:lnTo>
                    <a:cubicBezTo>
                      <a:pt x="107442" y="1513840"/>
                      <a:pt x="0" y="1408430"/>
                      <a:pt x="0" y="1277874"/>
                    </a:cubicBezTo>
                    <a:lnTo>
                      <a:pt x="0" y="235966"/>
                    </a:lnTo>
                    <a:lnTo>
                      <a:pt x="12700" y="235966"/>
                    </a:lnTo>
                    <a:lnTo>
                      <a:pt x="0" y="235966"/>
                    </a:lnTo>
                    <a:moveTo>
                      <a:pt x="25400" y="235966"/>
                    </a:moveTo>
                    <a:lnTo>
                      <a:pt x="25400" y="1277874"/>
                    </a:lnTo>
                    <a:lnTo>
                      <a:pt x="12700" y="1277874"/>
                    </a:lnTo>
                    <a:lnTo>
                      <a:pt x="25400" y="1277874"/>
                    </a:lnTo>
                    <a:cubicBezTo>
                      <a:pt x="25400" y="1393952"/>
                      <a:pt x="121031" y="1488440"/>
                      <a:pt x="239522" y="1488440"/>
                    </a:cubicBezTo>
                    <a:lnTo>
                      <a:pt x="16904461" y="1488440"/>
                    </a:lnTo>
                    <a:cubicBezTo>
                      <a:pt x="17022826" y="1488440"/>
                      <a:pt x="17118583" y="1393952"/>
                      <a:pt x="17118583" y="1277874"/>
                    </a:cubicBezTo>
                    <a:lnTo>
                      <a:pt x="17118583" y="235966"/>
                    </a:lnTo>
                    <a:cubicBezTo>
                      <a:pt x="17118583" y="119888"/>
                      <a:pt x="17022953" y="25400"/>
                      <a:pt x="16904461" y="25400"/>
                    </a:cubicBezTo>
                    <a:lnTo>
                      <a:pt x="239522" y="25400"/>
                    </a:lnTo>
                    <a:lnTo>
                      <a:pt x="239522" y="12700"/>
                    </a:lnTo>
                    <a:lnTo>
                      <a:pt x="239522" y="25400"/>
                    </a:lnTo>
                    <a:cubicBezTo>
                      <a:pt x="121031" y="25400"/>
                      <a:pt x="25400" y="119888"/>
                      <a:pt x="25400" y="235966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41556" y="41556"/>
              <a:ext cx="1082190" cy="1568091"/>
              <a:chOff x="0" y="0"/>
              <a:chExt cx="992188" cy="1437678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176333"/>
              </a:solidFill>
            </p:spPr>
          </p:sp>
        </p:grpSp>
        <p:sp>
          <p:nvSpPr>
            <p:cNvPr name="TextBox 26" id="26"/>
            <p:cNvSpPr txBox="true"/>
            <p:nvPr/>
          </p:nvSpPr>
          <p:spPr>
            <a:xfrm rot="0">
              <a:off x="1301218" y="302575"/>
              <a:ext cx="3382277" cy="508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5"/>
                </a:lnSpc>
              </a:pPr>
              <a:r>
                <a:rPr lang="en-US" sz="2499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Greece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1301218" y="803189"/>
              <a:ext cx="17085603" cy="4420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4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Eastern Mediterranean; water stress, wildfire risk, coastal vulnerability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0" y="5949996"/>
            <a:ext cx="19428629" cy="6616608"/>
          </a:xfrm>
          <a:custGeom>
            <a:avLst/>
            <a:gdLst/>
            <a:ahLst/>
            <a:cxnLst/>
            <a:rect r="r" b="b" t="t" l="l"/>
            <a:pathLst>
              <a:path h="6616608" w="19428629">
                <a:moveTo>
                  <a:pt x="0" y="0"/>
                </a:moveTo>
                <a:lnTo>
                  <a:pt x="19428629" y="0"/>
                </a:lnTo>
                <a:lnTo>
                  <a:pt x="19428629" y="6616608"/>
                </a:lnTo>
                <a:lnTo>
                  <a:pt x="0" y="66166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10897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1577675" y="8466816"/>
            <a:ext cx="13995253" cy="1235740"/>
            <a:chOff x="0" y="0"/>
            <a:chExt cx="18660337" cy="1647653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1603" y="0"/>
              <a:ext cx="18658734" cy="1647653"/>
              <a:chOff x="0" y="0"/>
              <a:chExt cx="17143806" cy="1513878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12700" y="12700"/>
                <a:ext cx="17118583" cy="1488440"/>
              </a:xfrm>
              <a:custGeom>
                <a:avLst/>
                <a:gdLst/>
                <a:ahLst/>
                <a:cxnLst/>
                <a:rect r="r" b="b" t="t" l="l"/>
                <a:pathLst>
                  <a:path h="1488440" w="17118583">
                    <a:moveTo>
                      <a:pt x="0" y="223266"/>
                    </a:moveTo>
                    <a:cubicBezTo>
                      <a:pt x="0" y="99949"/>
                      <a:pt x="101473" y="0"/>
                      <a:pt x="226822" y="0"/>
                    </a:cubicBezTo>
                    <a:lnTo>
                      <a:pt x="16891761" y="0"/>
                    </a:lnTo>
                    <a:cubicBezTo>
                      <a:pt x="17016983" y="0"/>
                      <a:pt x="17118583" y="99949"/>
                      <a:pt x="17118583" y="223266"/>
                    </a:cubicBezTo>
                    <a:lnTo>
                      <a:pt x="17118583" y="1265174"/>
                    </a:lnTo>
                    <a:cubicBezTo>
                      <a:pt x="17118583" y="1388491"/>
                      <a:pt x="17017110" y="1488440"/>
                      <a:pt x="16891761" y="1488440"/>
                    </a:cubicBezTo>
                    <a:lnTo>
                      <a:pt x="226822" y="1488440"/>
                    </a:lnTo>
                    <a:cubicBezTo>
                      <a:pt x="101473" y="1488440"/>
                      <a:pt x="0" y="1388491"/>
                      <a:pt x="0" y="126517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17143983" cy="1513840"/>
              </a:xfrm>
              <a:custGeom>
                <a:avLst/>
                <a:gdLst/>
                <a:ahLst/>
                <a:cxnLst/>
                <a:rect r="r" b="b" t="t" l="l"/>
                <a:pathLst>
                  <a:path h="1513840" w="17143983">
                    <a:moveTo>
                      <a:pt x="0" y="235966"/>
                    </a:moveTo>
                    <a:cubicBezTo>
                      <a:pt x="0" y="105410"/>
                      <a:pt x="107442" y="0"/>
                      <a:pt x="239522" y="0"/>
                    </a:cubicBezTo>
                    <a:lnTo>
                      <a:pt x="16904461" y="0"/>
                    </a:lnTo>
                    <a:lnTo>
                      <a:pt x="16904461" y="12700"/>
                    </a:lnTo>
                    <a:lnTo>
                      <a:pt x="16904461" y="0"/>
                    </a:lnTo>
                    <a:cubicBezTo>
                      <a:pt x="17036542" y="0"/>
                      <a:pt x="17143983" y="105410"/>
                      <a:pt x="17143983" y="235966"/>
                    </a:cubicBezTo>
                    <a:lnTo>
                      <a:pt x="17131283" y="235966"/>
                    </a:lnTo>
                    <a:lnTo>
                      <a:pt x="17143983" y="235966"/>
                    </a:lnTo>
                    <a:lnTo>
                      <a:pt x="17143983" y="1277874"/>
                    </a:lnTo>
                    <a:lnTo>
                      <a:pt x="17131283" y="1277874"/>
                    </a:lnTo>
                    <a:lnTo>
                      <a:pt x="17143983" y="1277874"/>
                    </a:lnTo>
                    <a:cubicBezTo>
                      <a:pt x="17143983" y="1408430"/>
                      <a:pt x="17036542" y="1513840"/>
                      <a:pt x="16904461" y="1513840"/>
                    </a:cubicBezTo>
                    <a:lnTo>
                      <a:pt x="16904461" y="1501140"/>
                    </a:lnTo>
                    <a:lnTo>
                      <a:pt x="16904461" y="1513840"/>
                    </a:lnTo>
                    <a:lnTo>
                      <a:pt x="239522" y="1513840"/>
                    </a:lnTo>
                    <a:lnTo>
                      <a:pt x="239522" y="1501140"/>
                    </a:lnTo>
                    <a:lnTo>
                      <a:pt x="239522" y="1513840"/>
                    </a:lnTo>
                    <a:cubicBezTo>
                      <a:pt x="107442" y="1513840"/>
                      <a:pt x="0" y="1408430"/>
                      <a:pt x="0" y="1277874"/>
                    </a:cubicBezTo>
                    <a:lnTo>
                      <a:pt x="0" y="235966"/>
                    </a:lnTo>
                    <a:lnTo>
                      <a:pt x="12700" y="235966"/>
                    </a:lnTo>
                    <a:lnTo>
                      <a:pt x="0" y="235966"/>
                    </a:lnTo>
                    <a:moveTo>
                      <a:pt x="25400" y="235966"/>
                    </a:moveTo>
                    <a:lnTo>
                      <a:pt x="25400" y="1277874"/>
                    </a:lnTo>
                    <a:lnTo>
                      <a:pt x="12700" y="1277874"/>
                    </a:lnTo>
                    <a:lnTo>
                      <a:pt x="25400" y="1277874"/>
                    </a:lnTo>
                    <a:cubicBezTo>
                      <a:pt x="25400" y="1393952"/>
                      <a:pt x="121031" y="1488440"/>
                      <a:pt x="239522" y="1488440"/>
                    </a:cubicBezTo>
                    <a:lnTo>
                      <a:pt x="16904461" y="1488440"/>
                    </a:lnTo>
                    <a:cubicBezTo>
                      <a:pt x="17022826" y="1488440"/>
                      <a:pt x="17118583" y="1393952"/>
                      <a:pt x="17118583" y="1277874"/>
                    </a:cubicBezTo>
                    <a:lnTo>
                      <a:pt x="17118583" y="235966"/>
                    </a:lnTo>
                    <a:cubicBezTo>
                      <a:pt x="17118583" y="119888"/>
                      <a:pt x="17022953" y="25400"/>
                      <a:pt x="16904461" y="25400"/>
                    </a:cubicBezTo>
                    <a:lnTo>
                      <a:pt x="239522" y="25400"/>
                    </a:lnTo>
                    <a:lnTo>
                      <a:pt x="239522" y="12700"/>
                    </a:lnTo>
                    <a:lnTo>
                      <a:pt x="239522" y="25400"/>
                    </a:lnTo>
                    <a:cubicBezTo>
                      <a:pt x="121031" y="25400"/>
                      <a:pt x="25400" y="119888"/>
                      <a:pt x="25400" y="235966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</p:grpSp>
        <p:grpSp>
          <p:nvGrpSpPr>
            <p:cNvPr name="Group 33" id="33"/>
            <p:cNvGrpSpPr/>
            <p:nvPr/>
          </p:nvGrpSpPr>
          <p:grpSpPr>
            <a:xfrm rot="0">
              <a:off x="1603" y="0"/>
              <a:ext cx="1137098" cy="1647653"/>
              <a:chOff x="0" y="0"/>
              <a:chExt cx="992188" cy="1437678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</p:grpSp>
        <p:sp>
          <p:nvSpPr>
            <p:cNvPr name="TextBox 35" id="35"/>
            <p:cNvSpPr txBox="true"/>
            <p:nvPr/>
          </p:nvSpPr>
          <p:spPr>
            <a:xfrm rot="0">
              <a:off x="1138701" y="315709"/>
              <a:ext cx="3100984" cy="508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5"/>
                </a:lnSpc>
              </a:pPr>
              <a:r>
                <a:rPr lang="en-US" sz="2499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Lithuania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1138701" y="785727"/>
              <a:ext cx="15664650" cy="4420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4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Boreal and Baltic–Eastern European; expands the European NbS evidence base</a:t>
              </a:r>
            </a:p>
          </p:txBody>
        </p:sp>
        <p:grpSp>
          <p:nvGrpSpPr>
            <p:cNvPr name="Group 37" id="37"/>
            <p:cNvGrpSpPr/>
            <p:nvPr/>
          </p:nvGrpSpPr>
          <p:grpSpPr>
            <a:xfrm rot="0">
              <a:off x="0" y="38013"/>
              <a:ext cx="1082361" cy="1568340"/>
              <a:chOff x="0" y="0"/>
              <a:chExt cx="992188" cy="1437678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176333"/>
              </a:solidFill>
            </p:spPr>
          </p:sp>
        </p:grpSp>
      </p:grpSp>
      <p:grpSp>
        <p:nvGrpSpPr>
          <p:cNvPr name="Group 39" id="39"/>
          <p:cNvGrpSpPr/>
          <p:nvPr/>
        </p:nvGrpSpPr>
        <p:grpSpPr>
          <a:xfrm rot="0">
            <a:off x="1546503" y="7225554"/>
            <a:ext cx="14026425" cy="1238599"/>
            <a:chOff x="0" y="0"/>
            <a:chExt cx="18701900" cy="1651465"/>
          </a:xfrm>
        </p:grpSpPr>
        <p:grpSp>
          <p:nvGrpSpPr>
            <p:cNvPr name="Group 40" id="40"/>
            <p:cNvGrpSpPr/>
            <p:nvPr/>
          </p:nvGrpSpPr>
          <p:grpSpPr>
            <a:xfrm rot="0">
              <a:off x="0" y="0"/>
              <a:ext cx="18701900" cy="1651465"/>
              <a:chOff x="0" y="0"/>
              <a:chExt cx="17143806" cy="1513878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12700" y="12700"/>
                <a:ext cx="17118583" cy="1488440"/>
              </a:xfrm>
              <a:custGeom>
                <a:avLst/>
                <a:gdLst/>
                <a:ahLst/>
                <a:cxnLst/>
                <a:rect r="r" b="b" t="t" l="l"/>
                <a:pathLst>
                  <a:path h="1488440" w="17118583">
                    <a:moveTo>
                      <a:pt x="0" y="223266"/>
                    </a:moveTo>
                    <a:cubicBezTo>
                      <a:pt x="0" y="99949"/>
                      <a:pt x="101473" y="0"/>
                      <a:pt x="226822" y="0"/>
                    </a:cubicBezTo>
                    <a:lnTo>
                      <a:pt x="16891761" y="0"/>
                    </a:lnTo>
                    <a:cubicBezTo>
                      <a:pt x="17016983" y="0"/>
                      <a:pt x="17118583" y="99949"/>
                      <a:pt x="17118583" y="223266"/>
                    </a:cubicBezTo>
                    <a:lnTo>
                      <a:pt x="17118583" y="1265174"/>
                    </a:lnTo>
                    <a:cubicBezTo>
                      <a:pt x="17118583" y="1388491"/>
                      <a:pt x="17017110" y="1488440"/>
                      <a:pt x="16891761" y="1488440"/>
                    </a:cubicBezTo>
                    <a:lnTo>
                      <a:pt x="226822" y="1488440"/>
                    </a:lnTo>
                    <a:cubicBezTo>
                      <a:pt x="101473" y="1488440"/>
                      <a:pt x="0" y="1388491"/>
                      <a:pt x="0" y="126517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17143983" cy="1513840"/>
              </a:xfrm>
              <a:custGeom>
                <a:avLst/>
                <a:gdLst/>
                <a:ahLst/>
                <a:cxnLst/>
                <a:rect r="r" b="b" t="t" l="l"/>
                <a:pathLst>
                  <a:path h="1513840" w="17143983">
                    <a:moveTo>
                      <a:pt x="0" y="235966"/>
                    </a:moveTo>
                    <a:cubicBezTo>
                      <a:pt x="0" y="105410"/>
                      <a:pt x="107442" y="0"/>
                      <a:pt x="239522" y="0"/>
                    </a:cubicBezTo>
                    <a:lnTo>
                      <a:pt x="16904461" y="0"/>
                    </a:lnTo>
                    <a:lnTo>
                      <a:pt x="16904461" y="12700"/>
                    </a:lnTo>
                    <a:lnTo>
                      <a:pt x="16904461" y="0"/>
                    </a:lnTo>
                    <a:cubicBezTo>
                      <a:pt x="17036542" y="0"/>
                      <a:pt x="17143983" y="105410"/>
                      <a:pt x="17143983" y="235966"/>
                    </a:cubicBezTo>
                    <a:lnTo>
                      <a:pt x="17131283" y="235966"/>
                    </a:lnTo>
                    <a:lnTo>
                      <a:pt x="17143983" y="235966"/>
                    </a:lnTo>
                    <a:lnTo>
                      <a:pt x="17143983" y="1277874"/>
                    </a:lnTo>
                    <a:lnTo>
                      <a:pt x="17131283" y="1277874"/>
                    </a:lnTo>
                    <a:lnTo>
                      <a:pt x="17143983" y="1277874"/>
                    </a:lnTo>
                    <a:cubicBezTo>
                      <a:pt x="17143983" y="1408430"/>
                      <a:pt x="17036542" y="1513840"/>
                      <a:pt x="16904461" y="1513840"/>
                    </a:cubicBezTo>
                    <a:lnTo>
                      <a:pt x="16904461" y="1501140"/>
                    </a:lnTo>
                    <a:lnTo>
                      <a:pt x="16904461" y="1513840"/>
                    </a:lnTo>
                    <a:lnTo>
                      <a:pt x="239522" y="1513840"/>
                    </a:lnTo>
                    <a:lnTo>
                      <a:pt x="239522" y="1501140"/>
                    </a:lnTo>
                    <a:lnTo>
                      <a:pt x="239522" y="1513840"/>
                    </a:lnTo>
                    <a:cubicBezTo>
                      <a:pt x="107442" y="1513840"/>
                      <a:pt x="0" y="1408430"/>
                      <a:pt x="0" y="1277874"/>
                    </a:cubicBezTo>
                    <a:lnTo>
                      <a:pt x="0" y="235966"/>
                    </a:lnTo>
                    <a:lnTo>
                      <a:pt x="12700" y="235966"/>
                    </a:lnTo>
                    <a:lnTo>
                      <a:pt x="0" y="235966"/>
                    </a:lnTo>
                    <a:moveTo>
                      <a:pt x="25400" y="235966"/>
                    </a:moveTo>
                    <a:lnTo>
                      <a:pt x="25400" y="1277874"/>
                    </a:lnTo>
                    <a:lnTo>
                      <a:pt x="12700" y="1277874"/>
                    </a:lnTo>
                    <a:lnTo>
                      <a:pt x="25400" y="1277874"/>
                    </a:lnTo>
                    <a:cubicBezTo>
                      <a:pt x="25400" y="1393952"/>
                      <a:pt x="121031" y="1488440"/>
                      <a:pt x="239522" y="1488440"/>
                    </a:cubicBezTo>
                    <a:lnTo>
                      <a:pt x="16904461" y="1488440"/>
                    </a:lnTo>
                    <a:cubicBezTo>
                      <a:pt x="17022826" y="1488440"/>
                      <a:pt x="17118583" y="1393952"/>
                      <a:pt x="17118583" y="1277874"/>
                    </a:cubicBezTo>
                    <a:lnTo>
                      <a:pt x="17118583" y="235966"/>
                    </a:lnTo>
                    <a:cubicBezTo>
                      <a:pt x="17118583" y="119888"/>
                      <a:pt x="17022953" y="25400"/>
                      <a:pt x="16904461" y="25400"/>
                    </a:cubicBezTo>
                    <a:lnTo>
                      <a:pt x="239522" y="25400"/>
                    </a:lnTo>
                    <a:lnTo>
                      <a:pt x="239522" y="12700"/>
                    </a:lnTo>
                    <a:lnTo>
                      <a:pt x="239522" y="25400"/>
                    </a:lnTo>
                    <a:cubicBezTo>
                      <a:pt x="121031" y="25400"/>
                      <a:pt x="25400" y="119888"/>
                      <a:pt x="25400" y="235966"/>
                    </a:cubicBezTo>
                    <a:close/>
                  </a:path>
                </a:pathLst>
              </a:custGeom>
              <a:solidFill>
                <a:srgbClr val="B7D5CA"/>
              </a:solidFill>
            </p:spPr>
          </p:sp>
        </p:grpSp>
        <p:grpSp>
          <p:nvGrpSpPr>
            <p:cNvPr name="Group 43" id="43"/>
            <p:cNvGrpSpPr/>
            <p:nvPr/>
          </p:nvGrpSpPr>
          <p:grpSpPr>
            <a:xfrm rot="0">
              <a:off x="41563" y="41563"/>
              <a:ext cx="1082361" cy="1568340"/>
              <a:chOff x="0" y="0"/>
              <a:chExt cx="992188" cy="1437678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176333"/>
              </a:solidFill>
            </p:spPr>
          </p:sp>
        </p:grpSp>
        <p:sp>
          <p:nvSpPr>
            <p:cNvPr name="TextBox 45" id="45"/>
            <p:cNvSpPr txBox="true"/>
            <p:nvPr/>
          </p:nvSpPr>
          <p:spPr>
            <a:xfrm rot="0">
              <a:off x="1301424" y="302625"/>
              <a:ext cx="3382813" cy="508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5"/>
                </a:lnSpc>
              </a:pPr>
              <a:r>
                <a:rPr lang="en-US" sz="25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Finland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1301424" y="803322"/>
              <a:ext cx="17088312" cy="4420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4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Core Boreal; forests, peatlands, carbon storage, rapid climate shifts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577675" y="5986956"/>
            <a:ext cx="14027627" cy="1238599"/>
            <a:chOff x="0" y="0"/>
            <a:chExt cx="18703503" cy="1651465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1603" y="0"/>
              <a:ext cx="18701900" cy="1651465"/>
              <a:chOff x="0" y="0"/>
              <a:chExt cx="17143806" cy="1513878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12700" y="12700"/>
                <a:ext cx="17118583" cy="1488440"/>
              </a:xfrm>
              <a:custGeom>
                <a:avLst/>
                <a:gdLst/>
                <a:ahLst/>
                <a:cxnLst/>
                <a:rect r="r" b="b" t="t" l="l"/>
                <a:pathLst>
                  <a:path h="1488440" w="17118583">
                    <a:moveTo>
                      <a:pt x="0" y="223266"/>
                    </a:moveTo>
                    <a:cubicBezTo>
                      <a:pt x="0" y="99949"/>
                      <a:pt x="101473" y="0"/>
                      <a:pt x="226822" y="0"/>
                    </a:cubicBezTo>
                    <a:lnTo>
                      <a:pt x="16891761" y="0"/>
                    </a:lnTo>
                    <a:cubicBezTo>
                      <a:pt x="17016983" y="0"/>
                      <a:pt x="17118583" y="99949"/>
                      <a:pt x="17118583" y="223266"/>
                    </a:cubicBezTo>
                    <a:lnTo>
                      <a:pt x="17118583" y="1265174"/>
                    </a:lnTo>
                    <a:cubicBezTo>
                      <a:pt x="17118583" y="1388491"/>
                      <a:pt x="17017110" y="1488440"/>
                      <a:pt x="16891761" y="1488440"/>
                    </a:cubicBezTo>
                    <a:lnTo>
                      <a:pt x="226822" y="1488440"/>
                    </a:lnTo>
                    <a:cubicBezTo>
                      <a:pt x="101473" y="1488440"/>
                      <a:pt x="0" y="1388491"/>
                      <a:pt x="0" y="1265174"/>
                    </a:cubicBezTo>
                    <a:close/>
                  </a:path>
                </a:pathLst>
              </a:custGeom>
              <a:solidFill>
                <a:srgbClr val="E4FFC2">
                  <a:alpha val="90196"/>
                </a:srgbClr>
              </a:solidFill>
            </p:spPr>
          </p:sp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17143983" cy="1513840"/>
              </a:xfrm>
              <a:custGeom>
                <a:avLst/>
                <a:gdLst/>
                <a:ahLst/>
                <a:cxnLst/>
                <a:rect r="r" b="b" t="t" l="l"/>
                <a:pathLst>
                  <a:path h="1513840" w="17143983">
                    <a:moveTo>
                      <a:pt x="0" y="235966"/>
                    </a:moveTo>
                    <a:cubicBezTo>
                      <a:pt x="0" y="105410"/>
                      <a:pt x="107442" y="0"/>
                      <a:pt x="239522" y="0"/>
                    </a:cubicBezTo>
                    <a:lnTo>
                      <a:pt x="16904461" y="0"/>
                    </a:lnTo>
                    <a:lnTo>
                      <a:pt x="16904461" y="12700"/>
                    </a:lnTo>
                    <a:lnTo>
                      <a:pt x="16904461" y="0"/>
                    </a:lnTo>
                    <a:cubicBezTo>
                      <a:pt x="17036542" y="0"/>
                      <a:pt x="17143983" y="105410"/>
                      <a:pt x="17143983" y="235966"/>
                    </a:cubicBezTo>
                    <a:lnTo>
                      <a:pt x="17131283" y="235966"/>
                    </a:lnTo>
                    <a:lnTo>
                      <a:pt x="17143983" y="235966"/>
                    </a:lnTo>
                    <a:lnTo>
                      <a:pt x="17143983" y="1277874"/>
                    </a:lnTo>
                    <a:lnTo>
                      <a:pt x="17131283" y="1277874"/>
                    </a:lnTo>
                    <a:lnTo>
                      <a:pt x="17143983" y="1277874"/>
                    </a:lnTo>
                    <a:cubicBezTo>
                      <a:pt x="17143983" y="1408430"/>
                      <a:pt x="17036542" y="1513840"/>
                      <a:pt x="16904461" y="1513840"/>
                    </a:cubicBezTo>
                    <a:lnTo>
                      <a:pt x="16904461" y="1501140"/>
                    </a:lnTo>
                    <a:lnTo>
                      <a:pt x="16904461" y="1513840"/>
                    </a:lnTo>
                    <a:lnTo>
                      <a:pt x="239522" y="1513840"/>
                    </a:lnTo>
                    <a:lnTo>
                      <a:pt x="239522" y="1501140"/>
                    </a:lnTo>
                    <a:lnTo>
                      <a:pt x="239522" y="1513840"/>
                    </a:lnTo>
                    <a:cubicBezTo>
                      <a:pt x="107442" y="1513840"/>
                      <a:pt x="0" y="1408430"/>
                      <a:pt x="0" y="1277874"/>
                    </a:cubicBezTo>
                    <a:lnTo>
                      <a:pt x="0" y="235966"/>
                    </a:lnTo>
                    <a:lnTo>
                      <a:pt x="12700" y="235966"/>
                    </a:lnTo>
                    <a:lnTo>
                      <a:pt x="0" y="235966"/>
                    </a:lnTo>
                    <a:moveTo>
                      <a:pt x="25400" y="235966"/>
                    </a:moveTo>
                    <a:lnTo>
                      <a:pt x="25400" y="1277874"/>
                    </a:lnTo>
                    <a:lnTo>
                      <a:pt x="12700" y="1277874"/>
                    </a:lnTo>
                    <a:lnTo>
                      <a:pt x="25400" y="1277874"/>
                    </a:lnTo>
                    <a:cubicBezTo>
                      <a:pt x="25400" y="1393952"/>
                      <a:pt x="121031" y="1488440"/>
                      <a:pt x="239522" y="1488440"/>
                    </a:cubicBezTo>
                    <a:lnTo>
                      <a:pt x="16904461" y="1488440"/>
                    </a:lnTo>
                    <a:cubicBezTo>
                      <a:pt x="17022826" y="1488440"/>
                      <a:pt x="17118583" y="1393952"/>
                      <a:pt x="17118583" y="1277874"/>
                    </a:cubicBezTo>
                    <a:lnTo>
                      <a:pt x="17118583" y="235966"/>
                    </a:lnTo>
                    <a:cubicBezTo>
                      <a:pt x="17118583" y="119888"/>
                      <a:pt x="17022953" y="25400"/>
                      <a:pt x="16904461" y="25400"/>
                    </a:cubicBezTo>
                    <a:lnTo>
                      <a:pt x="239522" y="25400"/>
                    </a:lnTo>
                    <a:lnTo>
                      <a:pt x="239522" y="12700"/>
                    </a:lnTo>
                    <a:lnTo>
                      <a:pt x="239522" y="25400"/>
                    </a:lnTo>
                    <a:cubicBezTo>
                      <a:pt x="121031" y="25400"/>
                      <a:pt x="25400" y="119888"/>
                      <a:pt x="25400" y="235966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</p:grpSp>
        <p:grpSp>
          <p:nvGrpSpPr>
            <p:cNvPr name="Group 51" id="51"/>
            <p:cNvGrpSpPr/>
            <p:nvPr/>
          </p:nvGrpSpPr>
          <p:grpSpPr>
            <a:xfrm rot="0">
              <a:off x="43166" y="41563"/>
              <a:ext cx="1082361" cy="1568340"/>
              <a:chOff x="0" y="0"/>
              <a:chExt cx="992188" cy="1437678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E4FFC2"/>
              </a:solidFill>
            </p:spPr>
          </p:sp>
        </p:grpSp>
        <p:sp>
          <p:nvSpPr>
            <p:cNvPr name="TextBox 53" id="53"/>
            <p:cNvSpPr txBox="true"/>
            <p:nvPr/>
          </p:nvSpPr>
          <p:spPr>
            <a:xfrm rot="0">
              <a:off x="1303027" y="302625"/>
              <a:ext cx="3382813" cy="508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55"/>
                </a:lnSpc>
              </a:pPr>
              <a:r>
                <a:rPr lang="en-US" sz="2500" b="true">
                  <a:solidFill>
                    <a:srgbClr val="4B4A4A"/>
                  </a:solidFill>
                  <a:latin typeface="Noto Serif Bold"/>
                  <a:ea typeface="Noto Serif Bold"/>
                  <a:cs typeface="Noto Serif Bold"/>
                  <a:sym typeface="Noto Serif Bold"/>
                </a:rPr>
                <a:t>Germany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1303027" y="803336"/>
              <a:ext cx="17088312" cy="4420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4"/>
                </a:lnSpc>
              </a:pPr>
              <a:r>
                <a:rPr lang="en-US" sz="2000">
                  <a:solidFill>
                    <a:srgbClr val="4B4A4A"/>
                  </a:solidFill>
                  <a:latin typeface="Arimo"/>
                  <a:ea typeface="Arimo"/>
                  <a:cs typeface="Arimo"/>
                  <a:sym typeface="Arimo"/>
                </a:rPr>
                <a:t>Continental–Atlantic; advanced environmental planning, fragmented urban landscapes</a:t>
              </a:r>
            </a:p>
          </p:txBody>
        </p:sp>
        <p:grpSp>
          <p:nvGrpSpPr>
            <p:cNvPr name="Group 55" id="55"/>
            <p:cNvGrpSpPr/>
            <p:nvPr/>
          </p:nvGrpSpPr>
          <p:grpSpPr>
            <a:xfrm rot="0">
              <a:off x="0" y="83125"/>
              <a:ext cx="1082361" cy="1568340"/>
              <a:chOff x="0" y="0"/>
              <a:chExt cx="992188" cy="1437678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992124" cy="1437640"/>
              </a:xfrm>
              <a:custGeom>
                <a:avLst/>
                <a:gdLst/>
                <a:ahLst/>
                <a:cxnLst/>
                <a:rect r="r" b="b" t="t" l="l"/>
                <a:pathLst>
                  <a:path h="1437640" w="992124">
                    <a:moveTo>
                      <a:pt x="0" y="192786"/>
                    </a:moveTo>
                    <a:cubicBezTo>
                      <a:pt x="0" y="86360"/>
                      <a:pt x="86360" y="0"/>
                      <a:pt x="192786" y="0"/>
                    </a:cubicBezTo>
                    <a:lnTo>
                      <a:pt x="799338" y="0"/>
                    </a:lnTo>
                    <a:cubicBezTo>
                      <a:pt x="905764" y="0"/>
                      <a:pt x="992124" y="86360"/>
                      <a:pt x="992124" y="192786"/>
                    </a:cubicBezTo>
                    <a:lnTo>
                      <a:pt x="992124" y="1244854"/>
                    </a:lnTo>
                    <a:cubicBezTo>
                      <a:pt x="992124" y="1351280"/>
                      <a:pt x="905764" y="1437640"/>
                      <a:pt x="799338" y="1437640"/>
                    </a:cubicBezTo>
                    <a:lnTo>
                      <a:pt x="192786" y="1437640"/>
                    </a:lnTo>
                    <a:cubicBezTo>
                      <a:pt x="86360" y="1437640"/>
                      <a:pt x="0" y="1351407"/>
                      <a:pt x="0" y="1244854"/>
                    </a:cubicBezTo>
                    <a:close/>
                  </a:path>
                </a:pathLst>
              </a:custGeom>
              <a:solidFill>
                <a:srgbClr val="176333"/>
              </a:solidFill>
            </p:spPr>
          </p:sp>
        </p:grpSp>
      </p:grpSp>
      <p:sp>
        <p:nvSpPr>
          <p:cNvPr name="Freeform 57" id="57"/>
          <p:cNvSpPr/>
          <p:nvPr/>
        </p:nvSpPr>
        <p:spPr>
          <a:xfrm flipH="false" flipV="false" rot="0">
            <a:off x="42696" y="-61281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F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701204" y="3738245"/>
            <a:ext cx="6118337" cy="2781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4400" b="true">
                <a:solidFill>
                  <a:srgbClr val="006747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The Mediterranean Region: Shared Patterns and Key Challenges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5703778">
            <a:off x="-10083788" y="6009721"/>
            <a:ext cx="20104482" cy="7592904"/>
          </a:xfrm>
          <a:custGeom>
            <a:avLst/>
            <a:gdLst/>
            <a:ahLst/>
            <a:cxnLst/>
            <a:rect r="r" b="b" t="t" l="l"/>
            <a:pathLst>
              <a:path h="7592904" w="20104482">
                <a:moveTo>
                  <a:pt x="0" y="0"/>
                </a:moveTo>
                <a:lnTo>
                  <a:pt x="20104482" y="0"/>
                </a:lnTo>
                <a:lnTo>
                  <a:pt x="20104482" y="7592904"/>
                </a:lnTo>
                <a:lnTo>
                  <a:pt x="0" y="7592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8394331">
            <a:off x="3630068" y="-4722311"/>
            <a:ext cx="20104482" cy="7592904"/>
          </a:xfrm>
          <a:custGeom>
            <a:avLst/>
            <a:gdLst/>
            <a:ahLst/>
            <a:cxnLst/>
            <a:rect r="r" b="b" t="t" l="l"/>
            <a:pathLst>
              <a:path h="7592904" w="20104482">
                <a:moveTo>
                  <a:pt x="0" y="0"/>
                </a:moveTo>
                <a:lnTo>
                  <a:pt x="20104482" y="0"/>
                </a:lnTo>
                <a:lnTo>
                  <a:pt x="20104482" y="7592905"/>
                </a:lnTo>
                <a:lnTo>
                  <a:pt x="0" y="75929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350676">
            <a:off x="-3138126" y="8111975"/>
            <a:ext cx="19428629" cy="6616608"/>
          </a:xfrm>
          <a:custGeom>
            <a:avLst/>
            <a:gdLst/>
            <a:ahLst/>
            <a:cxnLst/>
            <a:rect r="r" b="b" t="t" l="l"/>
            <a:pathLst>
              <a:path h="6616608" w="19428629">
                <a:moveTo>
                  <a:pt x="0" y="0"/>
                </a:moveTo>
                <a:lnTo>
                  <a:pt x="19428629" y="0"/>
                </a:lnTo>
                <a:lnTo>
                  <a:pt x="19428629" y="6616608"/>
                </a:lnTo>
                <a:lnTo>
                  <a:pt x="0" y="66166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1089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984224">
            <a:off x="2336507" y="-5059138"/>
            <a:ext cx="19428629" cy="5159791"/>
          </a:xfrm>
          <a:custGeom>
            <a:avLst/>
            <a:gdLst/>
            <a:ahLst/>
            <a:cxnLst/>
            <a:rect r="r" b="b" t="t" l="l"/>
            <a:pathLst>
              <a:path h="5159791" w="19428629">
                <a:moveTo>
                  <a:pt x="0" y="0"/>
                </a:moveTo>
                <a:lnTo>
                  <a:pt x="19428629" y="0"/>
                </a:lnTo>
                <a:lnTo>
                  <a:pt x="19428629" y="5159792"/>
                </a:lnTo>
                <a:lnTo>
                  <a:pt x="0" y="51597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42208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2073712">
            <a:off x="-3947886" y="9665913"/>
            <a:ext cx="8536584" cy="2826760"/>
            <a:chOff x="0" y="0"/>
            <a:chExt cx="2327620" cy="77075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327620" cy="770756"/>
            </a:xfrm>
            <a:custGeom>
              <a:avLst/>
              <a:gdLst/>
              <a:ahLst/>
              <a:cxnLst/>
              <a:rect r="r" b="b" t="t" l="l"/>
              <a:pathLst>
                <a:path h="770756" w="2327620">
                  <a:moveTo>
                    <a:pt x="0" y="0"/>
                  </a:moveTo>
                  <a:lnTo>
                    <a:pt x="2327620" y="0"/>
                  </a:lnTo>
                  <a:lnTo>
                    <a:pt x="2327620" y="770756"/>
                  </a:lnTo>
                  <a:lnTo>
                    <a:pt x="0" y="770756"/>
                  </a:lnTo>
                  <a:close/>
                </a:path>
              </a:pathLst>
            </a:custGeom>
            <a:solidFill>
              <a:srgbClr val="17633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327620" cy="8088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-7259" y="29416"/>
            <a:ext cx="1424625" cy="1028896"/>
          </a:xfrm>
          <a:custGeom>
            <a:avLst/>
            <a:gdLst/>
            <a:ahLst/>
            <a:cxnLst/>
            <a:rect r="r" b="b" t="t" l="l"/>
            <a:pathLst>
              <a:path h="1028896" w="1424625">
                <a:moveTo>
                  <a:pt x="0" y="0"/>
                </a:moveTo>
                <a:lnTo>
                  <a:pt x="1424625" y="0"/>
                </a:lnTo>
                <a:lnTo>
                  <a:pt x="1424625" y="1028896"/>
                </a:lnTo>
                <a:lnTo>
                  <a:pt x="0" y="10288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454196" y="360659"/>
            <a:ext cx="8243985" cy="9445515"/>
          </a:xfrm>
          <a:custGeom>
            <a:avLst/>
            <a:gdLst/>
            <a:ahLst/>
            <a:cxnLst/>
            <a:rect r="r" b="b" t="t" l="l"/>
            <a:pathLst>
              <a:path h="9445515" w="8243985">
                <a:moveTo>
                  <a:pt x="0" y="0"/>
                </a:moveTo>
                <a:lnTo>
                  <a:pt x="8243985" y="0"/>
                </a:lnTo>
                <a:lnTo>
                  <a:pt x="8243985" y="9445514"/>
                </a:lnTo>
                <a:lnTo>
                  <a:pt x="0" y="94455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8EE194B8670BA74A9D6D0079A50C4CF9" ma:contentTypeVersion="20" ma:contentTypeDescription="Kurkite naują dokumentą." ma:contentTypeScope="" ma:versionID="825a024c9e3302d85a9d2b777a313afc">
  <xsd:schema xmlns:xsd="http://www.w3.org/2001/XMLSchema" xmlns:xs="http://www.w3.org/2001/XMLSchema" xmlns:p="http://schemas.microsoft.com/office/2006/metadata/properties" xmlns:ns2="2e34e3d6-9427-4fa7-8b5b-847a5e40054f" xmlns:ns3="d400df59-582b-49b0-abd7-d27f14b688ca" targetNamespace="http://schemas.microsoft.com/office/2006/metadata/properties" ma:root="true" ma:fieldsID="f68ac32d69fe8578915cb740180cd383" ns2:_="" ns3:_="">
    <xsd:import namespace="2e34e3d6-9427-4fa7-8b5b-847a5e40054f"/>
    <xsd:import namespace="d400df59-582b-49b0-abd7-d27f14b688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_Flow_SignoffStatus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34e3d6-9427-4fa7-8b5b-847a5e40054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Bendrinama s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Bendrinta su išsamia informacija" ma:description="" ma:internalName="SharedWithDetails" ma:readOnly="true">
      <xsd:simpleType>
        <xsd:restriction base="dms:Note">
          <xsd:maxLength value="255"/>
        </xsd:restriction>
      </xsd:simpleType>
    </xsd:element>
    <xsd:element name="_dlc_DocId" ma:index="15" nillable="true" ma:displayName="Dokumento ID reikšmė" ma:description="Dokumento ID reikšmė, priskirta šiam elementui." ma:internalName="_dlc_DocId" ma:readOnly="true">
      <xsd:simpleType>
        <xsd:restriction base="dms:Text"/>
      </xsd:simpleType>
    </xsd:element>
    <xsd:element name="_dlc_DocIdUrl" ma:index="16" nillable="true" ma:displayName="Dokumento ID" ma:description="Nuolatinis saitas į šį dokumentą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58763f35-d798-4d6e-8857-d8b933619a4e}" ma:internalName="TaxCatchAll" ma:showField="CatchAllData" ma:web="2e34e3d6-9427-4fa7-8b5b-847a5e4005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00df59-582b-49b0-abd7-d27f14b688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_Flow_SignoffStatus" ma:index="12" nillable="true" ma:displayName="Atsijungimo būsena" ma:internalName="Atsijungimo_x0020_b_x016b_sena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Vaizdų žymės" ma:readOnly="false" ma:fieldId="{5cf76f15-5ced-4ddc-b409-7134ff3c332f}" ma:taxonomyMulti="true" ma:sspId="54d4ae13-4d0a-4890-ab64-32f52a0dcb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400df59-582b-49b0-abd7-d27f14b688ca">
      <Terms xmlns="http://schemas.microsoft.com/office/infopath/2007/PartnerControls"/>
    </lcf76f155ced4ddcb4097134ff3c332f>
    <TaxCatchAll xmlns="2e34e3d6-9427-4fa7-8b5b-847a5e40054f" xsi:nil="true"/>
    <_Flow_SignoffStatus xmlns="d400df59-582b-49b0-abd7-d27f14b688ca" xsi:nil="true"/>
    <_dlc_DocId xmlns="2e34e3d6-9427-4fa7-8b5b-847a5e40054f">2022RASTAS-232750080-241789</_dlc_DocId>
    <_dlc_DocIdUrl xmlns="2e34e3d6-9427-4fa7-8b5b-847a5e40054f">
      <Url>https://kaunomtp.sharepoint.com/_layouts/15/DocIdRedir.aspx?ID=2022RASTAS-232750080-241789</Url>
      <Description>2022RASTAS-232750080-241789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4FA9084-8AC6-4B06-978F-A7B3ED230C79}"/>
</file>

<file path=customXml/itemProps2.xml><?xml version="1.0" encoding="utf-8"?>
<ds:datastoreItem xmlns:ds="http://schemas.openxmlformats.org/officeDocument/2006/customXml" ds:itemID="{2EB97804-FFF5-4B28-8265-7C98B4225100}"/>
</file>

<file path=customXml/itemProps3.xml><?xml version="1.0" encoding="utf-8"?>
<ds:datastoreItem xmlns:ds="http://schemas.openxmlformats.org/officeDocument/2006/customXml" ds:itemID="{6746271B-6DAA-4F34-A8BB-82110BA8868E}"/>
</file>

<file path=customXml/itemProps4.xml><?xml version="1.0" encoding="utf-8"?>
<ds:datastoreItem xmlns:ds="http://schemas.openxmlformats.org/officeDocument/2006/customXml" ds:itemID="{82597165-9FE3-4A07-AD65-65C1A5C01C4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From-National-Data-to-European-Comparative-Reading.pptx</dc:title>
  <cp:revision>1</cp:revision>
  <dcterms:created xsi:type="dcterms:W3CDTF">2006-08-16T00:00:00Z</dcterms:created>
  <dcterms:modified xsi:type="dcterms:W3CDTF">2011-08-01T06:04:30Z</dcterms:modified>
  <dc:identifier>DAHJcrTKKiA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0x0101008EE194B8670BA74A9D6D0079A50C4CF9</vt:lpwstr>
  </property>
  <property fmtid="{D5CDD505-2E9C-101B-9397-08002B2CF9AE}" pid="3" name="_dlc_DocIdItemGuid">
    <vt:lpwstr>393928ee-c017-4833-a6be-bf037615894c</vt:lpwstr>
  </property>
  <property fmtid="{D5CDD505-2E9C-101B-9397-08002B2CF9AE}" pid="4" name="MediaServiceImageTags">
    <vt:lpwstr/>
  </property>
</Properties>
</file>